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2"/>
  </p:notesMasterIdLst>
  <p:sldIdLst>
    <p:sldId id="256" r:id="rId2"/>
    <p:sldId id="259" r:id="rId3"/>
    <p:sldId id="347" r:id="rId4"/>
    <p:sldId id="258" r:id="rId5"/>
    <p:sldId id="345" r:id="rId6"/>
    <p:sldId id="260" r:id="rId7"/>
    <p:sldId id="355" r:id="rId8"/>
    <p:sldId id="356" r:id="rId9"/>
    <p:sldId id="357" r:id="rId10"/>
    <p:sldId id="358" r:id="rId11"/>
    <p:sldId id="359" r:id="rId12"/>
    <p:sldId id="360" r:id="rId13"/>
    <p:sldId id="361" r:id="rId14"/>
    <p:sldId id="353" r:id="rId15"/>
    <p:sldId id="264" r:id="rId16"/>
    <p:sldId id="362" r:id="rId17"/>
    <p:sldId id="262" r:id="rId18"/>
    <p:sldId id="363" r:id="rId19"/>
    <p:sldId id="364" r:id="rId20"/>
    <p:sldId id="365" r:id="rId21"/>
    <p:sldId id="344" r:id="rId22"/>
    <p:sldId id="343" r:id="rId23"/>
    <p:sldId id="350" r:id="rId24"/>
    <p:sldId id="266" r:id="rId25"/>
    <p:sldId id="351" r:id="rId26"/>
    <p:sldId id="268" r:id="rId27"/>
    <p:sldId id="269" r:id="rId28"/>
    <p:sldId id="270" r:id="rId29"/>
    <p:sldId id="271" r:id="rId30"/>
    <p:sldId id="272" r:id="rId31"/>
    <p:sldId id="273" r:id="rId32"/>
    <p:sldId id="274" r:id="rId33"/>
    <p:sldId id="342" r:id="rId34"/>
    <p:sldId id="276" r:id="rId35"/>
    <p:sldId id="275" r:id="rId36"/>
    <p:sldId id="277" r:id="rId37"/>
    <p:sldId id="278" r:id="rId38"/>
    <p:sldId id="279" r:id="rId39"/>
    <p:sldId id="349" r:id="rId40"/>
    <p:sldId id="282" r:id="rId41"/>
    <p:sldId id="346" r:id="rId42"/>
    <p:sldId id="352" r:id="rId43"/>
    <p:sldId id="284" r:id="rId44"/>
    <p:sldId id="354" r:id="rId45"/>
    <p:sldId id="336" r:id="rId46"/>
    <p:sldId id="337" r:id="rId47"/>
    <p:sldId id="339" r:id="rId48"/>
    <p:sldId id="338" r:id="rId49"/>
    <p:sldId id="340" r:id="rId50"/>
    <p:sldId id="341" r:id="rId51"/>
    <p:sldId id="367" r:id="rId52"/>
    <p:sldId id="366" r:id="rId53"/>
    <p:sldId id="368" r:id="rId54"/>
    <p:sldId id="369" r:id="rId55"/>
    <p:sldId id="370" r:id="rId56"/>
    <p:sldId id="371" r:id="rId57"/>
    <p:sldId id="372" r:id="rId58"/>
    <p:sldId id="373" r:id="rId59"/>
    <p:sldId id="285" r:id="rId60"/>
    <p:sldId id="286" r:id="rId61"/>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7042640-656C-4AF6-B6F0-C98739929A6E}">
          <p14:sldIdLst>
            <p14:sldId id="256"/>
            <p14:sldId id="259"/>
            <p14:sldId id="347"/>
            <p14:sldId id="258"/>
            <p14:sldId id="345"/>
            <p14:sldId id="260"/>
            <p14:sldId id="355"/>
            <p14:sldId id="356"/>
            <p14:sldId id="357"/>
            <p14:sldId id="358"/>
            <p14:sldId id="359"/>
            <p14:sldId id="360"/>
            <p14:sldId id="361"/>
            <p14:sldId id="353"/>
            <p14:sldId id="264"/>
            <p14:sldId id="362"/>
            <p14:sldId id="262"/>
            <p14:sldId id="363"/>
            <p14:sldId id="364"/>
            <p14:sldId id="365"/>
            <p14:sldId id="344"/>
            <p14:sldId id="343"/>
            <p14:sldId id="350"/>
            <p14:sldId id="266"/>
            <p14:sldId id="351"/>
            <p14:sldId id="268"/>
            <p14:sldId id="269"/>
            <p14:sldId id="270"/>
            <p14:sldId id="271"/>
            <p14:sldId id="272"/>
            <p14:sldId id="273"/>
            <p14:sldId id="274"/>
            <p14:sldId id="342"/>
            <p14:sldId id="276"/>
            <p14:sldId id="275"/>
            <p14:sldId id="277"/>
            <p14:sldId id="278"/>
            <p14:sldId id="279"/>
            <p14:sldId id="349"/>
            <p14:sldId id="282"/>
            <p14:sldId id="346"/>
            <p14:sldId id="352"/>
            <p14:sldId id="284"/>
            <p14:sldId id="354"/>
            <p14:sldId id="336"/>
            <p14:sldId id="337"/>
            <p14:sldId id="339"/>
            <p14:sldId id="338"/>
            <p14:sldId id="340"/>
            <p14:sldId id="341"/>
            <p14:sldId id="367"/>
            <p14:sldId id="366"/>
            <p14:sldId id="368"/>
            <p14:sldId id="369"/>
            <p14:sldId id="370"/>
            <p14:sldId id="371"/>
            <p14:sldId id="372"/>
            <p14:sldId id="373"/>
            <p14:sldId id="285"/>
            <p14:sldId id="286"/>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C05FA3-F7A0-461E-A14F-F8A72DC9A101}" v="30" dt="2022-02-04T13:47:01.831"/>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3761" autoAdjust="0"/>
  </p:normalViewPr>
  <p:slideViewPr>
    <p:cSldViewPr>
      <p:cViewPr varScale="1">
        <p:scale>
          <a:sx n="71" d="100"/>
          <a:sy n="71" d="100"/>
        </p:scale>
        <p:origin x="1164" y="4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1366" max="1920" units="cm"/>
          <inkml:channel name="Y" type="integer" max="1080" units="cm"/>
          <inkml:channel name="T" type="integer" max="2.14748E9" units="dev"/>
        </inkml:traceFormat>
        <inkml:channelProperties>
          <inkml:channelProperty channel="X" name="resolution" value="95.52325" units="1/cm"/>
          <inkml:channelProperty channel="Y" name="resolution" value="55.6701" units="1/cm"/>
          <inkml:channelProperty channel="T" name="resolution" value="1" units="1/dev"/>
        </inkml:channelProperties>
      </inkml:inkSource>
      <inkml:timestamp xml:id="ts0" timeString="2022-01-31T18:16:57.860"/>
    </inkml:context>
    <inkml:brush xml:id="br0">
      <inkml:brushProperty name="width" value="0.05292" units="cm"/>
      <inkml:brushProperty name="height" value="0.05292" units="cm"/>
      <inkml:brushProperty name="color" value="#FF0000"/>
    </inkml:brush>
  </inkml:definitions>
  <inkml:trace contextRef="#ctx0" brushRef="#br0">17450 4818 0</inkml:trace>
  <inkml:trace contextRef="#ctx0" brushRef="#br0" timeOffset="484.36">18771 1228 0</inkml:trace>
</inkml:ink>
</file>

<file path=ppt/ink/ink2.xml><?xml version="1.0" encoding="utf-8"?>
<inkml:ink xmlns:inkml="http://www.w3.org/2003/InkML">
  <inkml:definitions>
    <inkml:context xml:id="ctx0">
      <inkml:inkSource xml:id="inkSrc0">
        <inkml:traceFormat>
          <inkml:channel name="X" type="integer" min="-1366" max="1920" units="cm"/>
          <inkml:channel name="Y" type="integer" max="1080" units="cm"/>
          <inkml:channel name="T" type="integer" max="2.14748E9" units="dev"/>
        </inkml:traceFormat>
        <inkml:channelProperties>
          <inkml:channelProperty channel="X" name="resolution" value="95.52325" units="1/cm"/>
          <inkml:channelProperty channel="Y" name="resolution" value="55.6701" units="1/cm"/>
          <inkml:channelProperty channel="T" name="resolution" value="1" units="1/dev"/>
        </inkml:channelProperties>
      </inkml:inkSource>
      <inkml:timestamp xml:id="ts0" timeString="2022-01-31T18:26:19.058"/>
    </inkml:context>
    <inkml:brush xml:id="br0">
      <inkml:brushProperty name="width" value="0.05292" units="cm"/>
      <inkml:brushProperty name="height" value="0.05292" units="cm"/>
      <inkml:brushProperty name="color" value="#FF0000"/>
    </inkml:brush>
  </inkml:definitions>
  <inkml:trace contextRef="#ctx0" brushRef="#br0">18734 2437 0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B9F81D2E-5C1E-4D85-84F1-454E1CAF1004}" type="datetimeFigureOut">
              <a:rPr lang="en-US" smtClean="0"/>
              <a:t>12/26/2024</a:t>
            </a:fld>
            <a:endParaRPr lang="en-US"/>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22147DBC-F20A-449A-AC8B-74D234D55E70}" type="slidenum">
              <a:rPr lang="en-US" smtClean="0"/>
              <a:t>‹#›</a:t>
            </a:fld>
            <a:endParaRPr lang="en-US"/>
          </a:p>
        </p:txBody>
      </p:sp>
    </p:spTree>
    <p:extLst>
      <p:ext uri="{BB962C8B-B14F-4D97-AF65-F5344CB8AC3E}">
        <p14:creationId xmlns:p14="http://schemas.microsoft.com/office/powerpoint/2010/main" val="1066268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r-EG" dirty="0"/>
              <a:t> </a:t>
            </a:r>
            <a:endParaRPr lang="en-US" dirty="0"/>
          </a:p>
        </p:txBody>
      </p:sp>
      <p:sp>
        <p:nvSpPr>
          <p:cNvPr id="4" name="Slide Number Placeholder 3"/>
          <p:cNvSpPr>
            <a:spLocks noGrp="1"/>
          </p:cNvSpPr>
          <p:nvPr>
            <p:ph type="sldNum" sz="quarter" idx="5"/>
          </p:nvPr>
        </p:nvSpPr>
        <p:spPr/>
        <p:txBody>
          <a:bodyPr/>
          <a:lstStyle/>
          <a:p>
            <a:fld id="{22147DBC-F20A-449A-AC8B-74D234D55E70}" type="slidenum">
              <a:rPr lang="en-US" smtClean="0"/>
              <a:t>8</a:t>
            </a:fld>
            <a:endParaRPr lang="en-US"/>
          </a:p>
        </p:txBody>
      </p:sp>
    </p:spTree>
    <p:extLst>
      <p:ext uri="{BB962C8B-B14F-4D97-AF65-F5344CB8AC3E}">
        <p14:creationId xmlns:p14="http://schemas.microsoft.com/office/powerpoint/2010/main" val="2391081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AAE0B1-8DB2-4A79-AFEF-1B9407BDA7E6}" type="slidenum">
              <a:rPr lang="en-US" smtClean="0"/>
              <a:t>53</a:t>
            </a:fld>
            <a:endParaRPr lang="en-US"/>
          </a:p>
        </p:txBody>
      </p:sp>
    </p:spTree>
    <p:extLst>
      <p:ext uri="{BB962C8B-B14F-4D97-AF65-F5344CB8AC3E}">
        <p14:creationId xmlns:p14="http://schemas.microsoft.com/office/powerpoint/2010/main" val="2309393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AAE0B1-8DB2-4A79-AFEF-1B9407BDA7E6}" type="slidenum">
              <a:rPr lang="en-US" smtClean="0"/>
              <a:t>54</a:t>
            </a:fld>
            <a:endParaRPr lang="en-US"/>
          </a:p>
        </p:txBody>
      </p:sp>
    </p:spTree>
    <p:extLst>
      <p:ext uri="{BB962C8B-B14F-4D97-AF65-F5344CB8AC3E}">
        <p14:creationId xmlns:p14="http://schemas.microsoft.com/office/powerpoint/2010/main" val="3251137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AAE0B1-8DB2-4A79-AFEF-1B9407BDA7E6}" type="slidenum">
              <a:rPr lang="en-US" smtClean="0"/>
              <a:t>55</a:t>
            </a:fld>
            <a:endParaRPr lang="en-US"/>
          </a:p>
        </p:txBody>
      </p:sp>
    </p:spTree>
    <p:extLst>
      <p:ext uri="{BB962C8B-B14F-4D97-AF65-F5344CB8AC3E}">
        <p14:creationId xmlns:p14="http://schemas.microsoft.com/office/powerpoint/2010/main" val="4065427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AAE0B1-8DB2-4A79-AFEF-1B9407BDA7E6}" type="slidenum">
              <a:rPr lang="en-US" smtClean="0"/>
              <a:t>56</a:t>
            </a:fld>
            <a:endParaRPr lang="en-US"/>
          </a:p>
        </p:txBody>
      </p:sp>
    </p:spTree>
    <p:extLst>
      <p:ext uri="{BB962C8B-B14F-4D97-AF65-F5344CB8AC3E}">
        <p14:creationId xmlns:p14="http://schemas.microsoft.com/office/powerpoint/2010/main" val="5348253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AAE0B1-8DB2-4A79-AFEF-1B9407BDA7E6}" type="slidenum">
              <a:rPr lang="en-US" smtClean="0"/>
              <a:t>57</a:t>
            </a:fld>
            <a:endParaRPr lang="en-US"/>
          </a:p>
        </p:txBody>
      </p:sp>
    </p:spTree>
    <p:extLst>
      <p:ext uri="{BB962C8B-B14F-4D97-AF65-F5344CB8AC3E}">
        <p14:creationId xmlns:p14="http://schemas.microsoft.com/office/powerpoint/2010/main" val="1693872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AAE0B1-8DB2-4A79-AFEF-1B9407BDA7E6}" type="slidenum">
              <a:rPr lang="en-US" smtClean="0"/>
              <a:t>58</a:t>
            </a:fld>
            <a:endParaRPr lang="en-US"/>
          </a:p>
        </p:txBody>
      </p:sp>
    </p:spTree>
    <p:extLst>
      <p:ext uri="{BB962C8B-B14F-4D97-AF65-F5344CB8AC3E}">
        <p14:creationId xmlns:p14="http://schemas.microsoft.com/office/powerpoint/2010/main" val="1784128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DIR </a:t>
            </a:r>
          </a:p>
          <a:p>
            <a:r>
              <a:rPr lang="en-US" dirty="0"/>
              <a:t>MKDIR</a:t>
            </a:r>
          </a:p>
          <a:p>
            <a:r>
              <a:rPr lang="en-US" dirty="0"/>
              <a:t>CD</a:t>
            </a:r>
          </a:p>
          <a:p>
            <a:r>
              <a:rPr lang="en-US" dirty="0"/>
              <a:t>EXIT</a:t>
            </a:r>
          </a:p>
          <a:p>
            <a:r>
              <a:rPr lang="en-US" dirty="0"/>
              <a:t>CLS</a:t>
            </a:r>
          </a:p>
        </p:txBody>
      </p:sp>
      <p:sp>
        <p:nvSpPr>
          <p:cNvPr id="4" name="Slide Number Placeholder 3"/>
          <p:cNvSpPr>
            <a:spLocks noGrp="1"/>
          </p:cNvSpPr>
          <p:nvPr>
            <p:ph type="sldNum" sz="quarter" idx="5"/>
          </p:nvPr>
        </p:nvSpPr>
        <p:spPr/>
        <p:txBody>
          <a:bodyPr/>
          <a:lstStyle/>
          <a:p>
            <a:fld id="{22147DBC-F20A-449A-AC8B-74D234D55E70}" type="slidenum">
              <a:rPr lang="en-US" smtClean="0"/>
              <a:t>10</a:t>
            </a:fld>
            <a:endParaRPr lang="en-US"/>
          </a:p>
        </p:txBody>
      </p:sp>
    </p:spTree>
    <p:extLst>
      <p:ext uri="{BB962C8B-B14F-4D97-AF65-F5344CB8AC3E}">
        <p14:creationId xmlns:p14="http://schemas.microsoft.com/office/powerpoint/2010/main" val="3048163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AAE0B1-8DB2-4A79-AFEF-1B9407BDA7E6}" type="slidenum">
              <a:rPr lang="en-US" smtClean="0"/>
              <a:t>45</a:t>
            </a:fld>
            <a:endParaRPr lang="en-US"/>
          </a:p>
        </p:txBody>
      </p:sp>
    </p:spTree>
    <p:extLst>
      <p:ext uri="{BB962C8B-B14F-4D97-AF65-F5344CB8AC3E}">
        <p14:creationId xmlns:p14="http://schemas.microsoft.com/office/powerpoint/2010/main" val="2604319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(LAN)Local Area Network </a:t>
            </a:r>
            <a:r>
              <a:rPr lang="en-US" b="0" i="0" dirty="0">
                <a:solidFill>
                  <a:srgbClr val="D1D5DB"/>
                </a:solidFill>
                <a:effectLst/>
                <a:latin typeface="Söhne"/>
              </a:rPr>
              <a:t>Covers a smaller geographic area, typically within a single building, office, or campus. It's used for connecting computers and devices in close proximity to each other.</a:t>
            </a:r>
          </a:p>
          <a:p>
            <a:r>
              <a:rPr lang="en-US" b="1" i="0" dirty="0">
                <a:solidFill>
                  <a:srgbClr val="D1D5DB"/>
                </a:solidFill>
                <a:effectLst/>
                <a:latin typeface="Söhne"/>
              </a:rPr>
              <a:t>(WAN) </a:t>
            </a:r>
            <a:r>
              <a:rPr lang="en-US" b="1" i="0" dirty="0">
                <a:effectLst/>
                <a:latin typeface="Söhne"/>
              </a:rPr>
              <a:t>Wide Area Network </a:t>
            </a:r>
            <a:r>
              <a:rPr lang="en-US" b="0" i="0" dirty="0">
                <a:solidFill>
                  <a:srgbClr val="D1D5DB"/>
                </a:solidFill>
                <a:effectLst/>
                <a:latin typeface="Söhne"/>
              </a:rPr>
              <a:t>Covers a larger geographic area, often spanning across cities, countries, or even continents. It connects multiple LANs and other network types over a broader region.</a:t>
            </a:r>
            <a:endParaRPr lang="en-US" b="1" dirty="0"/>
          </a:p>
        </p:txBody>
      </p:sp>
      <p:sp>
        <p:nvSpPr>
          <p:cNvPr id="4" name="Slide Number Placeholder 3"/>
          <p:cNvSpPr>
            <a:spLocks noGrp="1"/>
          </p:cNvSpPr>
          <p:nvPr>
            <p:ph type="sldNum" sz="quarter" idx="10"/>
          </p:nvPr>
        </p:nvSpPr>
        <p:spPr/>
        <p:txBody>
          <a:bodyPr/>
          <a:lstStyle/>
          <a:p>
            <a:fld id="{56AAE0B1-8DB2-4A79-AFEF-1B9407BDA7E6}" type="slidenum">
              <a:rPr lang="en-US" smtClean="0"/>
              <a:t>46</a:t>
            </a:fld>
            <a:endParaRPr lang="en-US"/>
          </a:p>
        </p:txBody>
      </p:sp>
    </p:spTree>
    <p:extLst>
      <p:ext uri="{BB962C8B-B14F-4D97-AF65-F5344CB8AC3E}">
        <p14:creationId xmlns:p14="http://schemas.microsoft.com/office/powerpoint/2010/main" val="2604319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AAE0B1-8DB2-4A79-AFEF-1B9407BDA7E6}" type="slidenum">
              <a:rPr lang="en-US" smtClean="0"/>
              <a:t>47</a:t>
            </a:fld>
            <a:endParaRPr lang="en-US"/>
          </a:p>
        </p:txBody>
      </p:sp>
    </p:spTree>
    <p:extLst>
      <p:ext uri="{BB962C8B-B14F-4D97-AF65-F5344CB8AC3E}">
        <p14:creationId xmlns:p14="http://schemas.microsoft.com/office/powerpoint/2010/main" val="2604319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AAE0B1-8DB2-4A79-AFEF-1B9407BDA7E6}" type="slidenum">
              <a:rPr lang="en-US" smtClean="0"/>
              <a:t>48</a:t>
            </a:fld>
            <a:endParaRPr lang="en-US"/>
          </a:p>
        </p:txBody>
      </p:sp>
    </p:spTree>
    <p:extLst>
      <p:ext uri="{BB962C8B-B14F-4D97-AF65-F5344CB8AC3E}">
        <p14:creationId xmlns:p14="http://schemas.microsoft.com/office/powerpoint/2010/main" val="2604319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AAE0B1-8DB2-4A79-AFEF-1B9407BDA7E6}" type="slidenum">
              <a:rPr lang="en-US" smtClean="0"/>
              <a:t>49</a:t>
            </a:fld>
            <a:endParaRPr lang="en-US"/>
          </a:p>
        </p:txBody>
      </p:sp>
    </p:spTree>
    <p:extLst>
      <p:ext uri="{BB962C8B-B14F-4D97-AF65-F5344CB8AC3E}">
        <p14:creationId xmlns:p14="http://schemas.microsoft.com/office/powerpoint/2010/main" val="2604319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AAE0B1-8DB2-4A79-AFEF-1B9407BDA7E6}" type="slidenum">
              <a:rPr lang="en-US" smtClean="0"/>
              <a:t>50</a:t>
            </a:fld>
            <a:endParaRPr lang="en-US"/>
          </a:p>
        </p:txBody>
      </p:sp>
    </p:spTree>
    <p:extLst>
      <p:ext uri="{BB962C8B-B14F-4D97-AF65-F5344CB8AC3E}">
        <p14:creationId xmlns:p14="http://schemas.microsoft.com/office/powerpoint/2010/main" val="2604319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AAE0B1-8DB2-4A79-AFEF-1B9407BDA7E6}" type="slidenum">
              <a:rPr lang="en-US" smtClean="0"/>
              <a:t>52</a:t>
            </a:fld>
            <a:endParaRPr lang="en-US"/>
          </a:p>
        </p:txBody>
      </p:sp>
    </p:spTree>
    <p:extLst>
      <p:ext uri="{BB962C8B-B14F-4D97-AF65-F5344CB8AC3E}">
        <p14:creationId xmlns:p14="http://schemas.microsoft.com/office/powerpoint/2010/main" val="33708038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5143498"/>
          </a:xfrm>
          <a:prstGeom prst="rect">
            <a:avLst/>
          </a:prstGeom>
          <a:blipFill>
            <a:blip r:embed="rId2" cstate="print"/>
            <a:stretch>
              <a:fillRect/>
            </a:stretch>
          </a:blipFill>
        </p:spPr>
        <p:txBody>
          <a:bodyPr wrap="square" lIns="0" tIns="0" rIns="0" bIns="0" rtlCol="0"/>
          <a:lstStyle/>
          <a:p>
            <a:endParaRPr/>
          </a:p>
        </p:txBody>
      </p:sp>
      <p:sp>
        <p:nvSpPr>
          <p:cNvPr id="17" name="bg object 17"/>
          <p:cNvSpPr/>
          <p:nvPr/>
        </p:nvSpPr>
        <p:spPr>
          <a:xfrm>
            <a:off x="86868" y="140207"/>
            <a:ext cx="2993136" cy="510539"/>
          </a:xfrm>
          <a:prstGeom prst="rect">
            <a:avLst/>
          </a:prstGeom>
          <a:blipFill>
            <a:blip r:embed="rId3"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1400" b="0" i="0">
                <a:solidFill>
                  <a:schemeClr val="bg1"/>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sz="1400" b="0" i="0">
                <a:solidFill>
                  <a:schemeClr val="bg1"/>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0">
                <a:solidFill>
                  <a:schemeClr val="bg1"/>
                </a:solidFill>
                <a:latin typeface="Verdana"/>
                <a:cs typeface="Verdana"/>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12/26/2024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0">
                <a:solidFill>
                  <a:schemeClr val="bg1"/>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12/26/2024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12/26/2024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5143498"/>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228091" y="1563115"/>
            <a:ext cx="2199640" cy="734060"/>
          </a:xfrm>
          <a:prstGeom prst="rect">
            <a:avLst/>
          </a:prstGeom>
        </p:spPr>
        <p:txBody>
          <a:bodyPr wrap="square" lIns="0" tIns="0" rIns="0" bIns="0">
            <a:spAutoFit/>
          </a:bodyPr>
          <a:lstStyle>
            <a:lvl1pPr>
              <a:defRPr sz="1400" b="0" i="0">
                <a:solidFill>
                  <a:schemeClr val="bg1"/>
                </a:solidFill>
                <a:latin typeface="Verdana"/>
                <a:cs typeface="Verdana"/>
              </a:defRPr>
            </a:lvl1pPr>
          </a:lstStyle>
          <a:p>
            <a:endParaRPr/>
          </a:p>
        </p:txBody>
      </p:sp>
      <p:sp>
        <p:nvSpPr>
          <p:cNvPr id="3" name="Holder 3"/>
          <p:cNvSpPr>
            <a:spLocks noGrp="1"/>
          </p:cNvSpPr>
          <p:nvPr>
            <p:ph type="body" idx="1"/>
          </p:nvPr>
        </p:nvSpPr>
        <p:spPr>
          <a:xfrm>
            <a:off x="228091" y="2248611"/>
            <a:ext cx="3739515" cy="1688464"/>
          </a:xfrm>
          <a:prstGeom prst="rect">
            <a:avLst/>
          </a:prstGeom>
        </p:spPr>
        <p:txBody>
          <a:bodyPr wrap="square" lIns="0" tIns="0" rIns="0" bIns="0">
            <a:spAutoFit/>
          </a:bodyPr>
          <a:lstStyle>
            <a:lvl1pPr>
              <a:defRPr sz="1400" b="0" i="0">
                <a:solidFill>
                  <a:schemeClr val="bg1"/>
                </a:solidFill>
                <a:latin typeface="Verdana"/>
                <a:cs typeface="Verdana"/>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12/26/2024</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0.jpg"/><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gif"/></Relationships>
</file>

<file path=ppt/slides/_rels/slide2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8.png"/><Relationship Id="rId7" Type="http://schemas.openxmlformats.org/officeDocument/2006/relationships/image" Target="../media/image29.jp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hyperlink" Target="http://www.asciitable.com/" TargetMode="External"/><Relationship Id="rId4" Type="http://schemas.openxmlformats.org/officeDocument/2006/relationships/image" Target="../media/image11.png"/><Relationship Id="rId9"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image" Target="../media/image33.jpg"/><Relationship Id="rId5" Type="http://schemas.openxmlformats.org/officeDocument/2006/relationships/image" Target="../media/image13.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38.png"/><Relationship Id="rId5" Type="http://schemas.openxmlformats.org/officeDocument/2006/relationships/image" Target="../media/image12.png"/><Relationship Id="rId10" Type="http://schemas.openxmlformats.org/officeDocument/2006/relationships/image" Target="../media/image37.png"/><Relationship Id="rId4" Type="http://schemas.openxmlformats.org/officeDocument/2006/relationships/image" Target="../media/image11.png"/><Relationship Id="rId9" Type="http://schemas.openxmlformats.org/officeDocument/2006/relationships/image" Target="../media/image36.png"/></Relationships>
</file>

<file path=ppt/slides/_rels/slide2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2.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43.png"/><Relationship Id="rId5" Type="http://schemas.openxmlformats.org/officeDocument/2006/relationships/image" Target="../media/image12.png"/><Relationship Id="rId10" Type="http://schemas.openxmlformats.org/officeDocument/2006/relationships/image" Target="../media/image42.png"/><Relationship Id="rId4" Type="http://schemas.openxmlformats.org/officeDocument/2006/relationships/image" Target="../media/image11.png"/><Relationship Id="rId9" Type="http://schemas.openxmlformats.org/officeDocument/2006/relationships/image" Target="../media/image41.png"/></Relationships>
</file>

<file path=ppt/slides/_rels/slide29.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32.png"/><Relationship Id="rId7" Type="http://schemas.openxmlformats.org/officeDocument/2006/relationships/image" Target="../media/image13.png"/><Relationship Id="rId12" Type="http://schemas.openxmlformats.org/officeDocument/2006/relationships/image" Target="../media/image50.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49.png"/><Relationship Id="rId5" Type="http://schemas.openxmlformats.org/officeDocument/2006/relationships/image" Target="../media/image11.png"/><Relationship Id="rId10" Type="http://schemas.openxmlformats.org/officeDocument/2006/relationships/image" Target="../media/image48.png"/><Relationship Id="rId4" Type="http://schemas.openxmlformats.org/officeDocument/2006/relationships/image" Target="../media/image45.png"/><Relationship Id="rId9"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53.png"/><Relationship Id="rId7" Type="http://schemas.openxmlformats.org/officeDocument/2006/relationships/image" Target="../media/image13.png"/><Relationship Id="rId2" Type="http://schemas.openxmlformats.org/officeDocument/2006/relationships/image" Target="../media/image52.png"/><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54.png"/><Relationship Id="rId9" Type="http://schemas.openxmlformats.org/officeDocument/2006/relationships/image" Target="../media/image55.jpg"/></Relationships>
</file>

<file path=ppt/slides/_rels/slide3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56.png"/><Relationship Id="rId7" Type="http://schemas.openxmlformats.org/officeDocument/2006/relationships/image" Target="../media/image13.png"/><Relationship Id="rId2" Type="http://schemas.openxmlformats.org/officeDocument/2006/relationships/image" Target="../media/image52.png"/><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54.png"/><Relationship Id="rId9" Type="http://schemas.openxmlformats.org/officeDocument/2006/relationships/image" Target="../media/image57.jpg"/></Relationships>
</file>

<file path=ppt/slides/_rels/slide3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58.png"/><Relationship Id="rId7" Type="http://schemas.openxmlformats.org/officeDocument/2006/relationships/image" Target="../media/image13.png"/><Relationship Id="rId2" Type="http://schemas.openxmlformats.org/officeDocument/2006/relationships/image" Target="../media/image52.png"/><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59.png"/><Relationship Id="rId9" Type="http://schemas.openxmlformats.org/officeDocument/2006/relationships/image" Target="../media/image6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61.jpg"/><Relationship Id="rId5" Type="http://schemas.openxmlformats.org/officeDocument/2006/relationships/image" Target="../media/image46.png"/><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63.jpg"/><Relationship Id="rId2" Type="http://schemas.openxmlformats.org/officeDocument/2006/relationships/image" Target="../media/image62.png"/><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13.png"/><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64.png"/><Relationship Id="rId7" Type="http://schemas.openxmlformats.org/officeDocument/2006/relationships/image" Target="../media/image13.png"/><Relationship Id="rId2" Type="http://schemas.openxmlformats.org/officeDocument/2006/relationships/image" Target="../media/image52.png"/><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54.png"/><Relationship Id="rId9" Type="http://schemas.openxmlformats.org/officeDocument/2006/relationships/image" Target="../media/image65.jpg"/></Relationships>
</file>

<file path=ppt/slides/_rels/slide3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66.png"/><Relationship Id="rId7" Type="http://schemas.openxmlformats.org/officeDocument/2006/relationships/image" Target="../media/image13.png"/><Relationship Id="rId2" Type="http://schemas.openxmlformats.org/officeDocument/2006/relationships/image" Target="../media/image52.png"/><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59.png"/><Relationship Id="rId9" Type="http://schemas.openxmlformats.org/officeDocument/2006/relationships/image" Target="../media/image67.jpg"/></Relationships>
</file>

<file path=ppt/slides/_rels/slide3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32.png"/><Relationship Id="rId7" Type="http://schemas.openxmlformats.org/officeDocument/2006/relationships/image" Target="../media/image68.jp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71.png"/><Relationship Id="rId4" Type="http://schemas.openxmlformats.org/officeDocument/2006/relationships/image" Target="../media/image11.png"/><Relationship Id="rId9" Type="http://schemas.openxmlformats.org/officeDocument/2006/relationships/image" Target="../media/image7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7" Type="http://schemas.openxmlformats.org/officeDocument/2006/relationships/hyperlink" Target="https://techterms.com/definition/frame" TargetMode="External"/><Relationship Id="rId2" Type="http://schemas.openxmlformats.org/officeDocument/2006/relationships/customXml" Target="../ink/ink1.xml"/><Relationship Id="rId1" Type="http://schemas.openxmlformats.org/officeDocument/2006/relationships/slideLayout" Target="../slideLayouts/slideLayout4.xml"/><Relationship Id="rId6" Type="http://schemas.openxmlformats.org/officeDocument/2006/relationships/image" Target="../media/image74.gif"/><Relationship Id="rId5" Type="http://schemas.openxmlformats.org/officeDocument/2006/relationships/image" Target="../media/image7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82.png"/><Relationship Id="rId2" Type="http://schemas.openxmlformats.org/officeDocument/2006/relationships/customXml" Target="../ink/ink2.xml"/><Relationship Id="rId1" Type="http://schemas.openxmlformats.org/officeDocument/2006/relationships/slideLayout" Target="../slideLayouts/slideLayout4.xml"/><Relationship Id="rId9" Type="http://schemas.openxmlformats.org/officeDocument/2006/relationships/image" Target="../media/image75.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7.jpeg"/></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8.jpeg"/></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9.jpeg"/></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0.jpeg"/></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1.jpeg"/></Relationships>
</file>

<file path=ppt/slides/_rels/slide5.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docs.anaconda.com/anaconda/install/linux/" TargetMode="External"/><Relationship Id="rId5" Type="http://schemas.openxmlformats.org/officeDocument/2006/relationships/hyperlink" Target="https://docs.anaconda.com/anaconda/install/mac-os/" TargetMode="External"/><Relationship Id="rId4" Type="http://schemas.openxmlformats.org/officeDocument/2006/relationships/hyperlink" Target="https://docs.anaconda.com/anaconda/install/windows/"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15.jpeg"/><Relationship Id="rId5" Type="http://schemas.openxmlformats.org/officeDocument/2006/relationships/image" Target="../media/image14.gif"/><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498"/>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65810" y="1180338"/>
            <a:ext cx="4017010" cy="2312670"/>
          </a:xfrm>
          <a:prstGeom prst="rect">
            <a:avLst/>
          </a:prstGeom>
        </p:spPr>
        <p:txBody>
          <a:bodyPr vert="horz" wrap="square" lIns="0" tIns="13335" rIns="0" bIns="0" rtlCol="0">
            <a:spAutoFit/>
          </a:bodyPr>
          <a:lstStyle/>
          <a:p>
            <a:pPr marL="12700" marR="5080" algn="just">
              <a:lnSpc>
                <a:spcPct val="100000"/>
              </a:lnSpc>
              <a:spcBef>
                <a:spcPts val="105"/>
              </a:spcBef>
            </a:pPr>
            <a:r>
              <a:rPr sz="5000" b="1" spc="-90" dirty="0">
                <a:latin typeface="Tahoma"/>
                <a:cs typeface="Tahoma"/>
              </a:rPr>
              <a:t>Introduction  </a:t>
            </a:r>
            <a:r>
              <a:rPr sz="5000" b="1" spc="-50" dirty="0">
                <a:latin typeface="Tahoma"/>
                <a:cs typeface="Tahoma"/>
              </a:rPr>
              <a:t>To</a:t>
            </a:r>
            <a:r>
              <a:rPr sz="5000" b="1" spc="-285" dirty="0">
                <a:latin typeface="Tahoma"/>
                <a:cs typeface="Tahoma"/>
              </a:rPr>
              <a:t> </a:t>
            </a:r>
            <a:r>
              <a:rPr sz="5000" b="1" spc="-85" dirty="0">
                <a:latin typeface="Tahoma"/>
                <a:cs typeface="Tahoma"/>
              </a:rPr>
              <a:t>Computer  Science</a:t>
            </a:r>
            <a:endParaRPr sz="5000" dirty="0">
              <a:latin typeface="Tahoma"/>
              <a:cs typeface="Tahoma"/>
            </a:endParaRPr>
          </a:p>
        </p:txBody>
      </p:sp>
      <p:sp>
        <p:nvSpPr>
          <p:cNvPr id="4" name="object 4"/>
          <p:cNvSpPr/>
          <p:nvPr/>
        </p:nvSpPr>
        <p:spPr>
          <a:xfrm>
            <a:off x="5622035" y="4034028"/>
            <a:ext cx="585215" cy="687324"/>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320284" y="377952"/>
            <a:ext cx="662939" cy="726948"/>
          </a:xfrm>
          <a:prstGeom prst="rect">
            <a:avLst/>
          </a:prstGeom>
          <a:blipFill>
            <a:blip r:embed="rId4" cstate="print"/>
            <a:stretch>
              <a:fillRect/>
            </a:stretch>
          </a:blipFill>
        </p:spPr>
        <p:txBody>
          <a:bodyPr wrap="square" lIns="0" tIns="0" rIns="0" bIns="0" rtlCol="0"/>
          <a:lstStyle/>
          <a:p>
            <a:endParaRPr/>
          </a:p>
        </p:txBody>
      </p:sp>
      <p:grpSp>
        <p:nvGrpSpPr>
          <p:cNvPr id="6" name="object 6"/>
          <p:cNvGrpSpPr/>
          <p:nvPr/>
        </p:nvGrpSpPr>
        <p:grpSpPr>
          <a:xfrm>
            <a:off x="8404859" y="3624071"/>
            <a:ext cx="582295" cy="582295"/>
            <a:chOff x="8404859" y="3624071"/>
            <a:chExt cx="582295" cy="582295"/>
          </a:xfrm>
        </p:grpSpPr>
        <p:sp>
          <p:nvSpPr>
            <p:cNvPr id="7" name="object 7"/>
            <p:cNvSpPr/>
            <p:nvPr/>
          </p:nvSpPr>
          <p:spPr>
            <a:xfrm>
              <a:off x="8404859" y="3624071"/>
              <a:ext cx="321564" cy="448056"/>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8663939" y="3758183"/>
              <a:ext cx="323088" cy="448056"/>
            </a:xfrm>
            <a:prstGeom prst="rect">
              <a:avLst/>
            </a:prstGeom>
            <a:blipFill>
              <a:blip r:embed="rId5" cstate="print"/>
              <a:stretch>
                <a:fillRect/>
              </a:stretch>
            </a:blipFill>
          </p:spPr>
          <p:txBody>
            <a:bodyPr wrap="square" lIns="0" tIns="0" rIns="0" bIns="0" rtlCol="0"/>
            <a:lstStyle/>
            <a:p>
              <a:endParaRPr/>
            </a:p>
          </p:txBody>
        </p:sp>
      </p:grpSp>
      <p:sp>
        <p:nvSpPr>
          <p:cNvPr id="10" name="TextBox 9">
            <a:extLst>
              <a:ext uri="{FF2B5EF4-FFF2-40B4-BE49-F238E27FC236}">
                <a16:creationId xmlns:a16="http://schemas.microsoft.com/office/drawing/2014/main" id="{0FA92EA7-BFC0-4A11-B547-AAC88A63884F}"/>
              </a:ext>
            </a:extLst>
          </p:cNvPr>
          <p:cNvSpPr txBox="1"/>
          <p:nvPr/>
        </p:nvSpPr>
        <p:spPr>
          <a:xfrm>
            <a:off x="609600" y="3624072"/>
            <a:ext cx="1295400" cy="646331"/>
          </a:xfrm>
          <a:prstGeom prst="rect">
            <a:avLst/>
          </a:prstGeom>
          <a:noFill/>
        </p:spPr>
        <p:txBody>
          <a:bodyPr wrap="square" rtlCol="0">
            <a:spAutoFit/>
          </a:bodyPr>
          <a:lstStyle/>
          <a:p>
            <a:r>
              <a:rPr lang="en-US" dirty="0">
                <a:solidFill>
                  <a:schemeClr val="bg1"/>
                </a:solidFill>
              </a:rPr>
              <a:t>Part </a:t>
            </a:r>
            <a:r>
              <a:rPr lang="ar-AE" dirty="0">
                <a:solidFill>
                  <a:schemeClr val="bg1"/>
                </a:solidFill>
              </a:rPr>
              <a:t>1</a:t>
            </a:r>
          </a:p>
          <a:p>
            <a:endParaRPr lang="en-US" dirty="0">
              <a:solidFill>
                <a:schemeClr val="bg1"/>
              </a:solidFill>
            </a:endParaRPr>
          </a:p>
        </p:txBody>
      </p:sp>
      <p:sp>
        <p:nvSpPr>
          <p:cNvPr id="13" name="TextBox 12">
            <a:extLst>
              <a:ext uri="{FF2B5EF4-FFF2-40B4-BE49-F238E27FC236}">
                <a16:creationId xmlns:a16="http://schemas.microsoft.com/office/drawing/2014/main" id="{0A366604-1E9B-C8B1-6203-9C9CCBDB9611}"/>
              </a:ext>
            </a:extLst>
          </p:cNvPr>
          <p:cNvSpPr txBox="1"/>
          <p:nvPr/>
        </p:nvSpPr>
        <p:spPr>
          <a:xfrm>
            <a:off x="5320284" y="1251008"/>
            <a:ext cx="2909316" cy="523220"/>
          </a:xfrm>
          <a:prstGeom prst="rect">
            <a:avLst/>
          </a:prstGeom>
          <a:noFill/>
        </p:spPr>
        <p:txBody>
          <a:bodyPr wrap="square" rtlCol="0">
            <a:spAutoFit/>
          </a:bodyPr>
          <a:lstStyle/>
          <a:p>
            <a:r>
              <a:rPr lang="en-US" sz="2800" dirty="0">
                <a:solidFill>
                  <a:schemeClr val="bg1">
                    <a:lumMod val="95000"/>
                  </a:schemeClr>
                </a:solidFill>
              </a:rPr>
              <a:t>Dr/ Abdullah Nabil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CDB88-AE78-E923-42A0-64D9E2397A45}"/>
              </a:ext>
            </a:extLst>
          </p:cNvPr>
          <p:cNvSpPr>
            <a:spLocks noGrp="1"/>
          </p:cNvSpPr>
          <p:nvPr>
            <p:ph type="title"/>
          </p:nvPr>
        </p:nvSpPr>
        <p:spPr>
          <a:xfrm>
            <a:off x="304800" y="361950"/>
            <a:ext cx="3200400" cy="553998"/>
          </a:xfrm>
        </p:spPr>
        <p:txBody>
          <a:bodyPr/>
          <a:lstStyle/>
          <a:p>
            <a:r>
              <a:rPr lang="en-US" sz="1800" b="1" u="sng" spc="-90" dirty="0">
                <a:solidFill>
                  <a:srgbClr val="FFFFFF"/>
                </a:solidFill>
                <a:latin typeface="Tahoma"/>
                <a:cs typeface="Tahoma"/>
              </a:rPr>
              <a:t>Disk Operating Systems (DOS)</a:t>
            </a:r>
            <a:endParaRPr lang="ar-EG" sz="1800" b="1" u="sng" spc="-90" dirty="0">
              <a:solidFill>
                <a:srgbClr val="FFFFFF"/>
              </a:solidFill>
              <a:latin typeface="Tahoma"/>
              <a:cs typeface="Tahoma"/>
            </a:endParaRPr>
          </a:p>
        </p:txBody>
      </p:sp>
      <p:sp>
        <p:nvSpPr>
          <p:cNvPr id="3" name="Content Placeholder 2">
            <a:extLst>
              <a:ext uri="{FF2B5EF4-FFF2-40B4-BE49-F238E27FC236}">
                <a16:creationId xmlns:a16="http://schemas.microsoft.com/office/drawing/2014/main" id="{AEC24067-06A5-BFA4-5FD0-1DB52043742B}"/>
              </a:ext>
            </a:extLst>
          </p:cNvPr>
          <p:cNvSpPr txBox="1">
            <a:spLocks/>
          </p:cNvSpPr>
          <p:nvPr/>
        </p:nvSpPr>
        <p:spPr>
          <a:xfrm>
            <a:off x="300318" y="1047750"/>
            <a:ext cx="7472082" cy="3048000"/>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600" b="1" u="sng" spc="-5" dirty="0">
                <a:solidFill>
                  <a:srgbClr val="FFFFFF"/>
                </a:solidFill>
                <a:latin typeface="Verdana"/>
              </a:rPr>
              <a:t>Difference between DOS and Windows Operating Systems:</a:t>
            </a:r>
          </a:p>
          <a:p>
            <a:endParaRPr lang="en-US" u="sng" kern="0" dirty="0">
              <a:solidFill>
                <a:sysClr val="windowText" lastClr="000000"/>
              </a:solidFill>
              <a:latin typeface="Times New Roman" pitchFamily="18" charset="0"/>
              <a:cs typeface="Times New Roman" pitchFamily="18" charset="0"/>
            </a:endParaRPr>
          </a:p>
          <a:p>
            <a:pPr>
              <a:lnSpc>
                <a:spcPct val="150000"/>
              </a:lnSpc>
            </a:pPr>
            <a:r>
              <a:rPr lang="en-US" sz="1600" spc="-5" dirty="0">
                <a:solidFill>
                  <a:srgbClr val="FFFFFF"/>
                </a:solidFill>
                <a:latin typeface="Verdana"/>
              </a:rPr>
              <a:t>DOS uses CLI (command line interface), whereas Windows used GUI (graphical user interface).</a:t>
            </a:r>
          </a:p>
          <a:p>
            <a:pPr>
              <a:lnSpc>
                <a:spcPct val="150000"/>
              </a:lnSpc>
            </a:pPr>
            <a:endParaRPr lang="en-US" sz="1600" spc="-5" dirty="0">
              <a:solidFill>
                <a:srgbClr val="FF0000"/>
              </a:solidFill>
              <a:latin typeface="Verdana"/>
            </a:endParaRPr>
          </a:p>
          <a:p>
            <a:endParaRPr lang="en-US" sz="1600" spc="-5" dirty="0">
              <a:solidFill>
                <a:srgbClr val="FF0000"/>
              </a:solidFill>
              <a:latin typeface="Verdana"/>
            </a:endParaRPr>
          </a:p>
          <a:p>
            <a:endParaRPr lang="en-US" kern="0" dirty="0">
              <a:solidFill>
                <a:sysClr val="windowText" lastClr="000000"/>
              </a:solidFill>
            </a:endParaRPr>
          </a:p>
        </p:txBody>
      </p:sp>
      <p:pic>
        <p:nvPicPr>
          <p:cNvPr id="5" name="Picture 4">
            <a:extLst>
              <a:ext uri="{FF2B5EF4-FFF2-40B4-BE49-F238E27FC236}">
                <a16:creationId xmlns:a16="http://schemas.microsoft.com/office/drawing/2014/main" id="{22130489-35E5-98B3-4570-3825F7D5C925}"/>
              </a:ext>
            </a:extLst>
          </p:cNvPr>
          <p:cNvPicPr>
            <a:picLocks noChangeAspect="1"/>
          </p:cNvPicPr>
          <p:nvPr/>
        </p:nvPicPr>
        <p:blipFill>
          <a:blip r:embed="rId3"/>
          <a:stretch>
            <a:fillRect/>
          </a:stretch>
        </p:blipFill>
        <p:spPr>
          <a:xfrm>
            <a:off x="3886200" y="2343150"/>
            <a:ext cx="4724400" cy="1981200"/>
          </a:xfrm>
          <a:prstGeom prst="rect">
            <a:avLst/>
          </a:prstGeom>
        </p:spPr>
      </p:pic>
    </p:spTree>
    <p:extLst>
      <p:ext uri="{BB962C8B-B14F-4D97-AF65-F5344CB8AC3E}">
        <p14:creationId xmlns:p14="http://schemas.microsoft.com/office/powerpoint/2010/main" val="3216886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p:cTn id="12"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59550-C438-4849-5F11-FF07944C5DD7}"/>
              </a:ext>
            </a:extLst>
          </p:cNvPr>
          <p:cNvSpPr>
            <a:spLocks noGrp="1"/>
          </p:cNvSpPr>
          <p:nvPr>
            <p:ph type="title"/>
          </p:nvPr>
        </p:nvSpPr>
        <p:spPr>
          <a:xfrm>
            <a:off x="309282" y="285750"/>
            <a:ext cx="3352800" cy="276999"/>
          </a:xfrm>
        </p:spPr>
        <p:txBody>
          <a:bodyPr/>
          <a:lstStyle/>
          <a:p>
            <a:r>
              <a:rPr lang="en-US" sz="1800" b="1" u="sng" spc="-90" dirty="0">
                <a:solidFill>
                  <a:srgbClr val="FFFFFF"/>
                </a:solidFill>
                <a:latin typeface="Tahoma"/>
                <a:cs typeface="Tahoma"/>
              </a:rPr>
              <a:t>Disk Organization</a:t>
            </a:r>
            <a:endParaRPr lang="ar-EG" sz="1800" b="1" u="sng" spc="-90" dirty="0">
              <a:solidFill>
                <a:srgbClr val="FFFFFF"/>
              </a:solidFill>
              <a:latin typeface="Tahoma"/>
              <a:cs typeface="Tahoma"/>
            </a:endParaRPr>
          </a:p>
        </p:txBody>
      </p:sp>
      <p:sp>
        <p:nvSpPr>
          <p:cNvPr id="3" name="Content Placeholder 2">
            <a:extLst>
              <a:ext uri="{FF2B5EF4-FFF2-40B4-BE49-F238E27FC236}">
                <a16:creationId xmlns:a16="http://schemas.microsoft.com/office/drawing/2014/main" id="{692D1B01-581A-58DE-E616-F064ED3CBF3B}"/>
              </a:ext>
            </a:extLst>
          </p:cNvPr>
          <p:cNvSpPr txBox="1">
            <a:spLocks/>
          </p:cNvSpPr>
          <p:nvPr/>
        </p:nvSpPr>
        <p:spPr>
          <a:xfrm>
            <a:off x="309282" y="715149"/>
            <a:ext cx="8686800" cy="4295001"/>
          </a:xfrm>
          <a:prstGeom prst="rect">
            <a:avLst/>
          </a:prstGeom>
        </p:spPr>
        <p:txBody>
          <a:bodyPr>
            <a:no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endParaRPr lang="en-US" sz="700" spc="-5" dirty="0">
              <a:solidFill>
                <a:srgbClr val="FFFFFF"/>
              </a:solidFill>
              <a:latin typeface="Verdana"/>
            </a:endParaRPr>
          </a:p>
          <a:p>
            <a:pPr>
              <a:lnSpc>
                <a:spcPct val="150000"/>
              </a:lnSpc>
            </a:pPr>
            <a:r>
              <a:rPr lang="en-US" sz="1600" spc="-5" dirty="0">
                <a:solidFill>
                  <a:srgbClr val="FFFFFF"/>
                </a:solidFill>
                <a:latin typeface="Verdana"/>
              </a:rPr>
              <a:t> </a:t>
            </a:r>
            <a:r>
              <a:rPr lang="en-US" sz="1600" b="1" u="sng" spc="-5" dirty="0">
                <a:solidFill>
                  <a:srgbClr val="FFFFFF"/>
                </a:solidFill>
                <a:latin typeface="Verdana"/>
              </a:rPr>
              <a:t>how the hard disk is organized.</a:t>
            </a:r>
          </a:p>
          <a:p>
            <a:pPr>
              <a:lnSpc>
                <a:spcPct val="150000"/>
              </a:lnSpc>
            </a:pPr>
            <a:endParaRPr lang="en-US" sz="500" spc="-5" dirty="0">
              <a:solidFill>
                <a:srgbClr val="FFFFFF"/>
              </a:solidFill>
              <a:latin typeface="Verdana"/>
            </a:endParaRPr>
          </a:p>
          <a:p>
            <a:pPr>
              <a:lnSpc>
                <a:spcPct val="150000"/>
              </a:lnSpc>
            </a:pPr>
            <a:r>
              <a:rPr lang="en-US" sz="1600" b="1" spc="-5" dirty="0">
                <a:solidFill>
                  <a:srgbClr val="FFFFFF"/>
                </a:solidFill>
                <a:latin typeface="Verdana"/>
              </a:rPr>
              <a:t> </a:t>
            </a:r>
            <a:r>
              <a:rPr lang="en-US" sz="1600" b="1" u="sng" spc="-5" dirty="0">
                <a:solidFill>
                  <a:srgbClr val="FFFFFF"/>
                </a:solidFill>
                <a:latin typeface="Verdana"/>
              </a:rPr>
              <a:t>Files</a:t>
            </a:r>
            <a:r>
              <a:rPr lang="en-US" sz="1600" spc="-5" dirty="0">
                <a:solidFill>
                  <a:srgbClr val="FFFFFF"/>
                </a:solidFill>
                <a:latin typeface="Verdana"/>
              </a:rPr>
              <a:t>:</a:t>
            </a:r>
          </a:p>
          <a:p>
            <a:pPr marL="169863">
              <a:lnSpc>
                <a:spcPct val="150000"/>
              </a:lnSpc>
            </a:pPr>
            <a:r>
              <a:rPr lang="en-US" sz="1600" spc="-5" dirty="0">
                <a:solidFill>
                  <a:srgbClr val="FFFFFF"/>
                </a:solidFill>
                <a:latin typeface="Verdana"/>
              </a:rPr>
              <a:t>- A computer file is a block of arbitrary information, or resource for storing  information, which is available to a computer program and is usually based on some kind of durable storage.</a:t>
            </a:r>
          </a:p>
          <a:p>
            <a:pPr>
              <a:lnSpc>
                <a:spcPct val="150000"/>
              </a:lnSpc>
            </a:pPr>
            <a:endParaRPr lang="en-US" sz="1600" spc="-5" dirty="0">
              <a:solidFill>
                <a:srgbClr val="FFFFFF"/>
              </a:solidFill>
              <a:latin typeface="Verdana"/>
            </a:endParaRPr>
          </a:p>
          <a:p>
            <a:pPr marL="233363">
              <a:lnSpc>
                <a:spcPct val="150000"/>
              </a:lnSpc>
              <a:tabLst>
                <a:tab pos="233363" algn="l"/>
              </a:tabLst>
            </a:pPr>
            <a:r>
              <a:rPr lang="en-US" sz="1600" spc="-5" dirty="0">
                <a:solidFill>
                  <a:srgbClr val="FFFFFF"/>
                </a:solidFill>
                <a:latin typeface="Verdana"/>
              </a:rPr>
              <a:t>Computer files can be considered as the modern counterpart of paper documents which traditionally are kept in offices and libraries.</a:t>
            </a:r>
          </a:p>
          <a:p>
            <a:pPr>
              <a:lnSpc>
                <a:spcPct val="150000"/>
              </a:lnSpc>
            </a:pPr>
            <a:endParaRPr lang="en-US" sz="1600" spc="-5" dirty="0">
              <a:solidFill>
                <a:srgbClr val="FFFFFF"/>
              </a:solidFill>
              <a:latin typeface="Verdana"/>
            </a:endParaRPr>
          </a:p>
          <a:p>
            <a:pPr>
              <a:lnSpc>
                <a:spcPct val="150000"/>
              </a:lnSpc>
            </a:pPr>
            <a:r>
              <a:rPr lang="en-US" sz="1600" spc="-5" dirty="0">
                <a:solidFill>
                  <a:srgbClr val="FFFFFF"/>
                </a:solidFill>
                <a:latin typeface="Verdana"/>
              </a:rPr>
              <a:t>    There are only two types of file operations: </a:t>
            </a:r>
            <a:r>
              <a:rPr lang="en-US" sz="1600" b="1" u="sng" spc="-5" dirty="0">
                <a:solidFill>
                  <a:srgbClr val="FFFFFF"/>
                </a:solidFill>
                <a:latin typeface="Verdana"/>
              </a:rPr>
              <a:t>read and write</a:t>
            </a:r>
            <a:r>
              <a:rPr lang="en-US" sz="1600" spc="-5" dirty="0">
                <a:solidFill>
                  <a:srgbClr val="FFFFFF"/>
                </a:solidFill>
                <a:latin typeface="Verdana"/>
              </a:rPr>
              <a:t>.</a:t>
            </a:r>
          </a:p>
        </p:txBody>
      </p:sp>
    </p:spTree>
    <p:extLst>
      <p:ext uri="{BB962C8B-B14F-4D97-AF65-F5344CB8AC3E}">
        <p14:creationId xmlns:p14="http://schemas.microsoft.com/office/powerpoint/2010/main" val="283389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1000"/>
                                        <p:tgtEl>
                                          <p:spTgt spid="3">
                                            <p:txEl>
                                              <p:pRg st="3" end="3"/>
                                            </p:txEl>
                                          </p:spTgt>
                                        </p:tgtEl>
                                      </p:cBhvr>
                                    </p:animEffect>
                                    <p:anim calcmode="lin" valueType="num">
                                      <p:cBhvr>
                                        <p:cTn id="1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1000"/>
                                        <p:tgtEl>
                                          <p:spTgt spid="3">
                                            <p:txEl>
                                              <p:pRg st="6" end="6"/>
                                            </p:txEl>
                                          </p:spTgt>
                                        </p:tgtEl>
                                      </p:cBhvr>
                                    </p:animEffect>
                                    <p:anim calcmode="lin" valueType="num">
                                      <p:cBhvr>
                                        <p:cTn id="2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1000"/>
                                        <p:tgtEl>
                                          <p:spTgt spid="3">
                                            <p:txEl>
                                              <p:pRg st="8" end="8"/>
                                            </p:txEl>
                                          </p:spTgt>
                                        </p:tgtEl>
                                      </p:cBhvr>
                                    </p:animEffect>
                                    <p:anim calcmode="lin" valueType="num">
                                      <p:cBhvr>
                                        <p:cTn id="3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76D4C-2C4E-0B83-124C-39B8973F8E7C}"/>
              </a:ext>
            </a:extLst>
          </p:cNvPr>
          <p:cNvSpPr>
            <a:spLocks noGrp="1"/>
          </p:cNvSpPr>
          <p:nvPr>
            <p:ph type="title"/>
          </p:nvPr>
        </p:nvSpPr>
        <p:spPr>
          <a:xfrm>
            <a:off x="381000" y="361950"/>
            <a:ext cx="2199640" cy="276999"/>
          </a:xfrm>
        </p:spPr>
        <p:txBody>
          <a:bodyPr/>
          <a:lstStyle/>
          <a:p>
            <a:r>
              <a:rPr lang="en-US" sz="1800" b="1" u="sng" spc="-90" dirty="0">
                <a:solidFill>
                  <a:srgbClr val="FFFFFF"/>
                </a:solidFill>
                <a:latin typeface="Tahoma"/>
                <a:cs typeface="Tahoma"/>
              </a:rPr>
              <a:t>Filename Extension</a:t>
            </a:r>
            <a:endParaRPr lang="ar-EG" sz="1800" b="1" u="sng" spc="-90" dirty="0">
              <a:solidFill>
                <a:srgbClr val="FFFFFF"/>
              </a:solidFill>
              <a:latin typeface="Tahoma"/>
              <a:cs typeface="Tahoma"/>
            </a:endParaRPr>
          </a:p>
        </p:txBody>
      </p:sp>
      <p:sp>
        <p:nvSpPr>
          <p:cNvPr id="3" name="Content Placeholder 2">
            <a:extLst>
              <a:ext uri="{FF2B5EF4-FFF2-40B4-BE49-F238E27FC236}">
                <a16:creationId xmlns:a16="http://schemas.microsoft.com/office/drawing/2014/main" id="{C80B4C5F-9ADA-2CA5-38E7-358DADC6404E}"/>
              </a:ext>
            </a:extLst>
          </p:cNvPr>
          <p:cNvSpPr txBox="1">
            <a:spLocks/>
          </p:cNvSpPr>
          <p:nvPr/>
        </p:nvSpPr>
        <p:spPr>
          <a:xfrm>
            <a:off x="685800" y="1123950"/>
            <a:ext cx="7086600" cy="2514600"/>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n-US" sz="1600" b="1" u="sng" spc="-5" dirty="0">
                <a:solidFill>
                  <a:srgbClr val="FFFFFF"/>
                </a:solidFill>
                <a:latin typeface="Verdana"/>
              </a:rPr>
              <a:t>Filename extension</a:t>
            </a:r>
            <a:r>
              <a:rPr lang="en-US" sz="1600" spc="-5" dirty="0">
                <a:solidFill>
                  <a:srgbClr val="FFFFFF"/>
                </a:solidFill>
                <a:latin typeface="Verdana"/>
              </a:rPr>
              <a:t>: is a suffix (separated from the base file name by a dot) to the name of a computer file applied to indicate the encoding (</a:t>
            </a:r>
            <a:r>
              <a:rPr lang="en-US" sz="1600" b="1" spc="-5" dirty="0">
                <a:solidFill>
                  <a:srgbClr val="FFFFFF"/>
                </a:solidFill>
                <a:latin typeface="Verdana"/>
              </a:rPr>
              <a:t>file format</a:t>
            </a:r>
            <a:r>
              <a:rPr lang="en-US" sz="1600" spc="-5" dirty="0">
                <a:solidFill>
                  <a:srgbClr val="FFFFFF"/>
                </a:solidFill>
                <a:latin typeface="Verdana"/>
              </a:rPr>
              <a:t>) of its contents or usage.</a:t>
            </a:r>
          </a:p>
          <a:p>
            <a:endParaRPr lang="en-US" sz="1600" spc="-5" dirty="0">
              <a:solidFill>
                <a:srgbClr val="FFFFFF"/>
              </a:solidFill>
              <a:latin typeface="Verdana"/>
            </a:endParaRPr>
          </a:p>
          <a:p>
            <a:endParaRPr lang="en-US" sz="1600" spc="-5" dirty="0">
              <a:solidFill>
                <a:srgbClr val="FFFFFF"/>
              </a:solidFill>
              <a:latin typeface="Verdana"/>
            </a:endParaRPr>
          </a:p>
          <a:p>
            <a:r>
              <a:rPr lang="en-US" sz="1600" spc="-5" dirty="0">
                <a:solidFill>
                  <a:srgbClr val="FFFFFF"/>
                </a:solidFill>
                <a:latin typeface="Verdana"/>
              </a:rPr>
              <a:t>Examples:</a:t>
            </a:r>
          </a:p>
          <a:p>
            <a:r>
              <a:rPr lang="en-US" sz="1600" spc="-5" dirty="0">
                <a:solidFill>
                  <a:srgbClr val="FFFFFF"/>
                </a:solidFill>
                <a:latin typeface="Verdana"/>
              </a:rPr>
              <a:t>	MP3 - MPEG Audio Layer 3.</a:t>
            </a:r>
          </a:p>
          <a:p>
            <a:r>
              <a:rPr lang="en-US" sz="1600" spc="-5" dirty="0">
                <a:solidFill>
                  <a:srgbClr val="FFFFFF"/>
                </a:solidFill>
                <a:latin typeface="Verdana"/>
              </a:rPr>
              <a:t>	PDF - Portable Document File by Adobe.</a:t>
            </a:r>
          </a:p>
          <a:p>
            <a:r>
              <a:rPr lang="en-US" sz="1600" spc="-5" dirty="0">
                <a:solidFill>
                  <a:srgbClr val="FFFFFF"/>
                </a:solidFill>
                <a:latin typeface="Verdana"/>
              </a:rPr>
              <a:t>	TXT - Text Format.</a:t>
            </a:r>
          </a:p>
          <a:p>
            <a:endParaRPr lang="en-US" sz="1600" spc="-5" dirty="0">
              <a:solidFill>
                <a:srgbClr val="FFFFFF"/>
              </a:solidFill>
              <a:latin typeface="Verdana"/>
            </a:endParaRPr>
          </a:p>
          <a:p>
            <a:endParaRPr lang="en-US" kern="0" dirty="0">
              <a:solidFill>
                <a:sysClr val="windowText" lastClr="000000"/>
              </a:solidFill>
              <a:latin typeface="Times New Roman" pitchFamily="18" charset="0"/>
              <a:cs typeface="Times New Roman" pitchFamily="18" charset="0"/>
            </a:endParaRPr>
          </a:p>
        </p:txBody>
      </p:sp>
      <p:pic>
        <p:nvPicPr>
          <p:cNvPr id="5" name="Picture 4">
            <a:extLst>
              <a:ext uri="{FF2B5EF4-FFF2-40B4-BE49-F238E27FC236}">
                <a16:creationId xmlns:a16="http://schemas.microsoft.com/office/drawing/2014/main" id="{809C382E-FCBB-2E80-0E1B-C27423AA0682}"/>
              </a:ext>
            </a:extLst>
          </p:cNvPr>
          <p:cNvPicPr>
            <a:picLocks noChangeAspect="1"/>
          </p:cNvPicPr>
          <p:nvPr/>
        </p:nvPicPr>
        <p:blipFill>
          <a:blip r:embed="rId2"/>
          <a:stretch>
            <a:fillRect/>
          </a:stretch>
        </p:blipFill>
        <p:spPr>
          <a:xfrm>
            <a:off x="5334000" y="3275826"/>
            <a:ext cx="3390900" cy="1695450"/>
          </a:xfrm>
          <a:prstGeom prst="rect">
            <a:avLst/>
          </a:prstGeom>
        </p:spPr>
      </p:pic>
    </p:spTree>
    <p:extLst>
      <p:ext uri="{BB962C8B-B14F-4D97-AF65-F5344CB8AC3E}">
        <p14:creationId xmlns:p14="http://schemas.microsoft.com/office/powerpoint/2010/main" val="815495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barn(inVertical)">
                                      <p:cBhvr>
                                        <p:cTn id="14" dur="500"/>
                                        <p:tgtEl>
                                          <p:spTgt spid="3">
                                            <p:txEl>
                                              <p:pRg st="3" end="3"/>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13E7A-CDC5-658B-F0C6-F8BC6C52D7C8}"/>
              </a:ext>
            </a:extLst>
          </p:cNvPr>
          <p:cNvSpPr>
            <a:spLocks noGrp="1"/>
          </p:cNvSpPr>
          <p:nvPr>
            <p:ph type="title"/>
          </p:nvPr>
        </p:nvSpPr>
        <p:spPr>
          <a:xfrm>
            <a:off x="457200" y="361950"/>
            <a:ext cx="2199640" cy="276999"/>
          </a:xfrm>
        </p:spPr>
        <p:txBody>
          <a:bodyPr/>
          <a:lstStyle/>
          <a:p>
            <a:r>
              <a:rPr lang="en-US" sz="1800" b="1" u="sng" spc="-90" dirty="0">
                <a:solidFill>
                  <a:srgbClr val="FFFFFF"/>
                </a:solidFill>
                <a:latin typeface="Tahoma"/>
                <a:cs typeface="Tahoma"/>
              </a:rPr>
              <a:t>Folders </a:t>
            </a:r>
            <a:endParaRPr lang="ar-EG" sz="1800" b="1" u="sng" spc="-90" dirty="0">
              <a:solidFill>
                <a:srgbClr val="FFFFFF"/>
              </a:solidFill>
              <a:latin typeface="Tahoma"/>
              <a:cs typeface="Tahoma"/>
            </a:endParaRPr>
          </a:p>
        </p:txBody>
      </p:sp>
      <p:sp>
        <p:nvSpPr>
          <p:cNvPr id="3" name="Content Placeholder 2">
            <a:extLst>
              <a:ext uri="{FF2B5EF4-FFF2-40B4-BE49-F238E27FC236}">
                <a16:creationId xmlns:a16="http://schemas.microsoft.com/office/drawing/2014/main" id="{421519DC-F371-1F6F-3E79-9FA1975CC511}"/>
              </a:ext>
            </a:extLst>
          </p:cNvPr>
          <p:cNvSpPr txBox="1">
            <a:spLocks/>
          </p:cNvSpPr>
          <p:nvPr/>
        </p:nvSpPr>
        <p:spPr>
          <a:xfrm>
            <a:off x="304800" y="1047750"/>
            <a:ext cx="8229600" cy="4525963"/>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endParaRPr lang="en-US" sz="1200" kern="0" dirty="0">
              <a:solidFill>
                <a:sysClr val="windowText" lastClr="000000"/>
              </a:solidFill>
              <a:latin typeface="Times New Roman" pitchFamily="18" charset="0"/>
              <a:cs typeface="Times New Roman" pitchFamily="18" charset="0"/>
            </a:endParaRPr>
          </a:p>
          <a:p>
            <a:pPr lvl="1" algn="just"/>
            <a:r>
              <a:rPr lang="en-US" sz="1600" spc="-5" dirty="0">
                <a:solidFill>
                  <a:srgbClr val="FFFFFF"/>
                </a:solidFill>
                <a:latin typeface="Verdana"/>
              </a:rPr>
              <a:t>Just like real world folders, folders on your hard drive store files.</a:t>
            </a:r>
          </a:p>
          <a:p>
            <a:pPr lvl="1" algn="just"/>
            <a:endParaRPr lang="en-US" sz="1600" spc="-5" dirty="0">
              <a:solidFill>
                <a:srgbClr val="FFFFFF"/>
              </a:solidFill>
              <a:latin typeface="Verdana"/>
            </a:endParaRPr>
          </a:p>
          <a:p>
            <a:pPr lvl="1" algn="just"/>
            <a:r>
              <a:rPr lang="en-US" sz="1600" spc="-5" dirty="0">
                <a:solidFill>
                  <a:srgbClr val="FFFFFF"/>
                </a:solidFill>
                <a:latin typeface="Verdana"/>
              </a:rPr>
              <a:t>These files can be documents, programs, scripts, libraries, and any other kind of computer file you can think of. </a:t>
            </a:r>
          </a:p>
          <a:p>
            <a:pPr lvl="1" algn="just"/>
            <a:endParaRPr lang="en-US" sz="1600" spc="-5" dirty="0">
              <a:solidFill>
                <a:srgbClr val="FFFFFF"/>
              </a:solidFill>
              <a:latin typeface="Verdana"/>
            </a:endParaRPr>
          </a:p>
          <a:p>
            <a:pPr lvl="1" algn="just"/>
            <a:r>
              <a:rPr lang="en-US" sz="1600" spc="-5" dirty="0">
                <a:solidFill>
                  <a:srgbClr val="FFFFFF"/>
                </a:solidFill>
                <a:latin typeface="Verdana"/>
              </a:rPr>
              <a:t>Folders can also store other folders, which may store more files or other folders, and so on.</a:t>
            </a:r>
          </a:p>
        </p:txBody>
      </p:sp>
    </p:spTree>
    <p:extLst>
      <p:ext uri="{BB962C8B-B14F-4D97-AF65-F5344CB8AC3E}">
        <p14:creationId xmlns:p14="http://schemas.microsoft.com/office/powerpoint/2010/main" val="560597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1000"/>
                                        <p:tgtEl>
                                          <p:spTgt spid="3">
                                            <p:txEl>
                                              <p:pRg st="3" end="3"/>
                                            </p:txEl>
                                          </p:spTgt>
                                        </p:tgtEl>
                                      </p:cBhvr>
                                    </p:animEffect>
                                    <p:anim calcmode="lin" valueType="num">
                                      <p:cBhvr>
                                        <p:cTn id="1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1000"/>
                                        <p:tgtEl>
                                          <p:spTgt spid="3">
                                            <p:txEl>
                                              <p:pRg st="5" end="5"/>
                                            </p:txEl>
                                          </p:spTgt>
                                        </p:tgtEl>
                                      </p:cBhvr>
                                    </p:animEffect>
                                    <p:anim calcmode="lin" valueType="num">
                                      <p:cBhvr>
                                        <p:cTn id="22"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8033" y="193370"/>
            <a:ext cx="2715260" cy="300355"/>
          </a:xfrm>
          <a:prstGeom prst="rect">
            <a:avLst/>
          </a:prstGeom>
        </p:spPr>
        <p:txBody>
          <a:bodyPr vert="horz" wrap="square" lIns="0" tIns="12700" rIns="0" bIns="0" rtlCol="0">
            <a:spAutoFit/>
          </a:bodyPr>
          <a:lstStyle/>
          <a:p>
            <a:pPr marL="12700">
              <a:lnSpc>
                <a:spcPct val="100000"/>
              </a:lnSpc>
              <a:spcBef>
                <a:spcPts val="100"/>
              </a:spcBef>
            </a:pPr>
            <a:r>
              <a:rPr sz="1800" b="1" spc="-150" dirty="0">
                <a:solidFill>
                  <a:srgbClr val="FFFFFF"/>
                </a:solidFill>
                <a:latin typeface="Tahoma"/>
                <a:cs typeface="Tahoma"/>
              </a:rPr>
              <a:t>Intro</a:t>
            </a:r>
            <a:r>
              <a:rPr sz="1800" b="1" spc="-254" dirty="0">
                <a:solidFill>
                  <a:srgbClr val="FFFFFF"/>
                </a:solidFill>
                <a:latin typeface="Tahoma"/>
                <a:cs typeface="Tahoma"/>
              </a:rPr>
              <a:t> </a:t>
            </a:r>
            <a:r>
              <a:rPr sz="1800" b="1" spc="-65" dirty="0">
                <a:solidFill>
                  <a:srgbClr val="FFFFFF"/>
                </a:solidFill>
                <a:latin typeface="Tahoma"/>
                <a:cs typeface="Tahoma"/>
              </a:rPr>
              <a:t>to</a:t>
            </a:r>
            <a:r>
              <a:rPr sz="1800" b="1" spc="-190" dirty="0">
                <a:solidFill>
                  <a:srgbClr val="FFFFFF"/>
                </a:solidFill>
                <a:latin typeface="Tahoma"/>
                <a:cs typeface="Tahoma"/>
              </a:rPr>
              <a:t> </a:t>
            </a:r>
            <a:r>
              <a:rPr sz="1800" b="1" spc="-90" dirty="0">
                <a:solidFill>
                  <a:srgbClr val="FFFFFF"/>
                </a:solidFill>
                <a:latin typeface="Tahoma"/>
                <a:cs typeface="Tahoma"/>
              </a:rPr>
              <a:t>Computer</a:t>
            </a:r>
            <a:r>
              <a:rPr sz="1800" b="1" spc="-254" dirty="0">
                <a:solidFill>
                  <a:srgbClr val="FFFFFF"/>
                </a:solidFill>
                <a:latin typeface="Tahoma"/>
                <a:cs typeface="Tahoma"/>
              </a:rPr>
              <a:t> </a:t>
            </a:r>
            <a:r>
              <a:rPr sz="1800" b="1" spc="-80" dirty="0">
                <a:solidFill>
                  <a:srgbClr val="FFFFFF"/>
                </a:solidFill>
                <a:latin typeface="Tahoma"/>
                <a:cs typeface="Tahoma"/>
              </a:rPr>
              <a:t>Science</a:t>
            </a:r>
            <a:endParaRPr sz="1800" dirty="0">
              <a:latin typeface="Tahoma"/>
              <a:cs typeface="Tahoma"/>
            </a:endParaRPr>
          </a:p>
        </p:txBody>
      </p:sp>
      <p:sp>
        <p:nvSpPr>
          <p:cNvPr id="3" name="object 3"/>
          <p:cNvSpPr txBox="1">
            <a:spLocks noGrp="1"/>
          </p:cNvSpPr>
          <p:nvPr>
            <p:ph type="title"/>
          </p:nvPr>
        </p:nvSpPr>
        <p:spPr>
          <a:xfrm>
            <a:off x="228091" y="1761490"/>
            <a:ext cx="2566670" cy="371897"/>
          </a:xfrm>
          <a:prstGeom prst="rect">
            <a:avLst/>
          </a:prstGeom>
        </p:spPr>
        <p:txBody>
          <a:bodyPr vert="horz" wrap="square" lIns="0" tIns="12700" rIns="0" bIns="0" rtlCol="0">
            <a:spAutoFit/>
          </a:bodyPr>
          <a:lstStyle/>
          <a:p>
            <a:pPr marL="12700">
              <a:lnSpc>
                <a:spcPts val="2790"/>
              </a:lnSpc>
              <a:spcBef>
                <a:spcPts val="100"/>
              </a:spcBef>
            </a:pPr>
            <a:r>
              <a:rPr sz="2400" spc="100" dirty="0">
                <a:solidFill>
                  <a:srgbClr val="A256FF"/>
                </a:solidFill>
                <a:latin typeface="Noto Sans Symbols"/>
                <a:cs typeface="Noto Sans Symbols"/>
              </a:rPr>
              <a:t>⬡</a:t>
            </a:r>
            <a:r>
              <a:rPr spc="-100" dirty="0"/>
              <a:t>What</a:t>
            </a:r>
            <a:r>
              <a:rPr spc="-270" dirty="0"/>
              <a:t> </a:t>
            </a:r>
            <a:r>
              <a:rPr lang="ar-AE" spc="-270" dirty="0"/>
              <a:t> </a:t>
            </a:r>
            <a:r>
              <a:rPr spc="-65" dirty="0"/>
              <a:t>is</a:t>
            </a:r>
            <a:r>
              <a:rPr spc="-295" dirty="0"/>
              <a:t> </a:t>
            </a:r>
            <a:r>
              <a:rPr lang="ar-AE" spc="-295" dirty="0"/>
              <a:t> </a:t>
            </a:r>
            <a:r>
              <a:rPr spc="-114" dirty="0"/>
              <a:t>Computer</a:t>
            </a:r>
            <a:r>
              <a:rPr spc="-265" dirty="0"/>
              <a:t> </a:t>
            </a:r>
            <a:r>
              <a:rPr dirty="0"/>
              <a:t>?</a:t>
            </a:r>
            <a:endParaRPr sz="2400" dirty="0">
              <a:latin typeface="Noto Sans Symbols"/>
              <a:cs typeface="Noto Sans Symbols"/>
            </a:endParaRPr>
          </a:p>
        </p:txBody>
      </p:sp>
      <p:sp>
        <p:nvSpPr>
          <p:cNvPr id="4" name="object 4"/>
          <p:cNvSpPr txBox="1"/>
          <p:nvPr/>
        </p:nvSpPr>
        <p:spPr>
          <a:xfrm>
            <a:off x="218033" y="2133387"/>
            <a:ext cx="4039109" cy="2757165"/>
          </a:xfrm>
          <a:prstGeom prst="rect">
            <a:avLst/>
          </a:prstGeom>
        </p:spPr>
        <p:txBody>
          <a:bodyPr vert="horz" wrap="square" lIns="0" tIns="12700" rIns="0" bIns="0" rtlCol="0">
            <a:spAutoFit/>
          </a:bodyPr>
          <a:lstStyle/>
          <a:p>
            <a:pPr marL="12700">
              <a:lnSpc>
                <a:spcPts val="2795"/>
              </a:lnSpc>
              <a:spcBef>
                <a:spcPts val="100"/>
              </a:spcBef>
            </a:pPr>
            <a:r>
              <a:rPr lang="en-US" sz="2400" spc="100" dirty="0">
                <a:solidFill>
                  <a:srgbClr val="A256FF"/>
                </a:solidFill>
                <a:latin typeface="Noto Sans Symbols"/>
              </a:rPr>
              <a:t>⬡</a:t>
            </a:r>
            <a:r>
              <a:rPr lang="en-US" sz="1400" b="1" u="sng" spc="-50" dirty="0">
                <a:solidFill>
                  <a:srgbClr val="FFFFFF"/>
                </a:solidFill>
                <a:latin typeface="Verdana"/>
              </a:rPr>
              <a:t>How Computers Work ?</a:t>
            </a:r>
            <a:endParaRPr lang="ar-EG" sz="2400" b="1" u="sng" spc="100" dirty="0">
              <a:solidFill>
                <a:srgbClr val="A256FF"/>
              </a:solidFill>
              <a:latin typeface="Noto Sans Symbols"/>
              <a:cs typeface="Noto Sans Symbols"/>
            </a:endParaRPr>
          </a:p>
          <a:p>
            <a:pPr marL="12700">
              <a:lnSpc>
                <a:spcPts val="2795"/>
              </a:lnSpc>
              <a:spcBef>
                <a:spcPts val="100"/>
              </a:spcBef>
            </a:pPr>
            <a:r>
              <a:rPr sz="2400" spc="100" dirty="0">
                <a:solidFill>
                  <a:srgbClr val="A256FF"/>
                </a:solidFill>
                <a:latin typeface="Noto Sans Symbols"/>
                <a:cs typeface="Noto Sans Symbols"/>
              </a:rPr>
              <a:t>⬡</a:t>
            </a:r>
            <a:r>
              <a:rPr sz="1400" spc="-60" dirty="0">
                <a:solidFill>
                  <a:srgbClr val="FFFFFF"/>
                </a:solidFill>
                <a:latin typeface="Verdana"/>
                <a:cs typeface="Verdana"/>
              </a:rPr>
              <a:t>Decimal</a:t>
            </a:r>
            <a:r>
              <a:rPr sz="1400" spc="-229" dirty="0">
                <a:solidFill>
                  <a:srgbClr val="FFFFFF"/>
                </a:solidFill>
                <a:latin typeface="Verdana"/>
                <a:cs typeface="Verdana"/>
              </a:rPr>
              <a:t> </a:t>
            </a:r>
            <a:r>
              <a:rPr sz="1400" dirty="0">
                <a:solidFill>
                  <a:srgbClr val="FFFFFF"/>
                </a:solidFill>
                <a:latin typeface="Verdana"/>
                <a:cs typeface="Verdana"/>
              </a:rPr>
              <a:t>&amp;</a:t>
            </a:r>
            <a:r>
              <a:rPr sz="1400" spc="-235" dirty="0">
                <a:solidFill>
                  <a:srgbClr val="FFFFFF"/>
                </a:solidFill>
                <a:latin typeface="Verdana"/>
                <a:cs typeface="Verdana"/>
              </a:rPr>
              <a:t> </a:t>
            </a:r>
            <a:r>
              <a:rPr sz="1400" spc="-50" dirty="0">
                <a:solidFill>
                  <a:srgbClr val="FFFFFF"/>
                </a:solidFill>
                <a:latin typeface="Verdana"/>
                <a:cs typeface="Verdana"/>
              </a:rPr>
              <a:t>Binary</a:t>
            </a:r>
            <a:r>
              <a:rPr sz="1400" spc="-229" dirty="0">
                <a:solidFill>
                  <a:srgbClr val="FFFFFF"/>
                </a:solidFill>
                <a:latin typeface="Verdana"/>
                <a:cs typeface="Verdana"/>
              </a:rPr>
              <a:t> </a:t>
            </a:r>
            <a:r>
              <a:rPr sz="1400" spc="-75" dirty="0">
                <a:solidFill>
                  <a:srgbClr val="FFFFFF"/>
                </a:solidFill>
                <a:latin typeface="Verdana"/>
                <a:cs typeface="Verdana"/>
              </a:rPr>
              <a:t>numbering</a:t>
            </a:r>
            <a:r>
              <a:rPr sz="1400" spc="-225" dirty="0">
                <a:solidFill>
                  <a:srgbClr val="FFFFFF"/>
                </a:solidFill>
                <a:latin typeface="Verdana"/>
                <a:cs typeface="Verdana"/>
              </a:rPr>
              <a:t> </a:t>
            </a:r>
            <a:r>
              <a:rPr sz="1400" spc="-75" dirty="0">
                <a:solidFill>
                  <a:srgbClr val="FFFFFF"/>
                </a:solidFill>
                <a:latin typeface="Verdana"/>
                <a:cs typeface="Verdana"/>
              </a:rPr>
              <a:t>systems</a:t>
            </a:r>
            <a:r>
              <a:rPr lang="en-AE" sz="1400" spc="-75" dirty="0">
                <a:solidFill>
                  <a:srgbClr val="FFFFFF"/>
                </a:solidFill>
                <a:latin typeface="Verdana"/>
                <a:cs typeface="Verdana"/>
              </a:rPr>
              <a:t>.</a:t>
            </a:r>
            <a:endParaRPr sz="1400" dirty="0">
              <a:latin typeface="Verdana"/>
              <a:cs typeface="Verdana"/>
            </a:endParaRPr>
          </a:p>
          <a:p>
            <a:pPr marL="12700">
              <a:lnSpc>
                <a:spcPts val="2600"/>
              </a:lnSpc>
            </a:pPr>
            <a:r>
              <a:rPr lang="en-US" sz="2400" spc="100" dirty="0">
                <a:solidFill>
                  <a:srgbClr val="A256FF"/>
                </a:solidFill>
                <a:latin typeface="Noto Sans Symbols"/>
                <a:cs typeface="Noto Sans Symbols"/>
              </a:rPr>
              <a:t>⬡</a:t>
            </a:r>
            <a:r>
              <a:rPr sz="1400" spc="-5" dirty="0">
                <a:solidFill>
                  <a:srgbClr val="FFFFFF"/>
                </a:solidFill>
                <a:latin typeface="Verdana"/>
                <a:cs typeface="Verdana"/>
              </a:rPr>
              <a:t>How</a:t>
            </a:r>
            <a:r>
              <a:rPr sz="1400" spc="-145" dirty="0">
                <a:solidFill>
                  <a:srgbClr val="FFFFFF"/>
                </a:solidFill>
                <a:latin typeface="Verdana"/>
                <a:cs typeface="Verdana"/>
              </a:rPr>
              <a:t> </a:t>
            </a:r>
            <a:r>
              <a:rPr sz="1400" spc="-70" dirty="0">
                <a:solidFill>
                  <a:srgbClr val="FFFFFF"/>
                </a:solidFill>
                <a:latin typeface="Verdana"/>
                <a:cs typeface="Verdana"/>
              </a:rPr>
              <a:t>computer</a:t>
            </a:r>
            <a:r>
              <a:rPr sz="1400" spc="-270" dirty="0">
                <a:solidFill>
                  <a:srgbClr val="FFFFFF"/>
                </a:solidFill>
                <a:latin typeface="Verdana"/>
                <a:cs typeface="Verdana"/>
              </a:rPr>
              <a:t> </a:t>
            </a:r>
            <a:r>
              <a:rPr sz="1400" spc="-65" dirty="0">
                <a:solidFill>
                  <a:srgbClr val="FFFFFF"/>
                </a:solidFill>
                <a:latin typeface="Verdana"/>
                <a:cs typeface="Verdana"/>
              </a:rPr>
              <a:t>stores</a:t>
            </a:r>
            <a:r>
              <a:rPr sz="1400" spc="-215" dirty="0">
                <a:solidFill>
                  <a:srgbClr val="FFFFFF"/>
                </a:solidFill>
                <a:latin typeface="Verdana"/>
                <a:cs typeface="Verdana"/>
              </a:rPr>
              <a:t> </a:t>
            </a:r>
            <a:r>
              <a:rPr sz="1400" spc="-20" dirty="0">
                <a:solidFill>
                  <a:srgbClr val="FFFFFF"/>
                </a:solidFill>
                <a:latin typeface="Verdana"/>
                <a:cs typeface="Verdana"/>
              </a:rPr>
              <a:t>Words</a:t>
            </a:r>
            <a:r>
              <a:rPr sz="1400" spc="-220" dirty="0">
                <a:solidFill>
                  <a:srgbClr val="FFFFFF"/>
                </a:solidFill>
                <a:latin typeface="Verdana"/>
                <a:cs typeface="Verdana"/>
              </a:rPr>
              <a:t> </a:t>
            </a:r>
            <a:r>
              <a:rPr sz="1400" spc="-110" dirty="0">
                <a:solidFill>
                  <a:srgbClr val="FFFFFF"/>
                </a:solidFill>
                <a:latin typeface="Verdana"/>
                <a:cs typeface="Verdana"/>
              </a:rPr>
              <a:t>(ASCII)</a:t>
            </a:r>
            <a:r>
              <a:rPr lang="en-AE" sz="1400" spc="-110" dirty="0">
                <a:solidFill>
                  <a:srgbClr val="FFFFFF"/>
                </a:solidFill>
                <a:latin typeface="Verdana"/>
                <a:cs typeface="Verdana"/>
              </a:rPr>
              <a:t>.</a:t>
            </a:r>
            <a:endParaRPr sz="1400" dirty="0">
              <a:latin typeface="Verdana"/>
              <a:cs typeface="Verdana"/>
            </a:endParaRPr>
          </a:p>
          <a:p>
            <a:pPr marL="12700">
              <a:lnSpc>
                <a:spcPts val="2500"/>
              </a:lnSpc>
            </a:pPr>
            <a:r>
              <a:rPr sz="2400" spc="100" dirty="0">
                <a:solidFill>
                  <a:srgbClr val="A256FF"/>
                </a:solidFill>
                <a:latin typeface="Noto Sans Symbols"/>
                <a:cs typeface="Noto Sans Symbols"/>
              </a:rPr>
              <a:t>⬡</a:t>
            </a:r>
            <a:r>
              <a:rPr sz="2400" spc="-325" dirty="0">
                <a:solidFill>
                  <a:srgbClr val="A256FF"/>
                </a:solidFill>
                <a:latin typeface="Noto Sans Symbols"/>
                <a:cs typeface="Noto Sans Symbols"/>
              </a:rPr>
              <a:t> </a:t>
            </a:r>
            <a:r>
              <a:rPr sz="1400" dirty="0">
                <a:solidFill>
                  <a:srgbClr val="FFFFFF"/>
                </a:solidFill>
                <a:latin typeface="Verdana"/>
                <a:cs typeface="Verdana"/>
              </a:rPr>
              <a:t>How </a:t>
            </a:r>
            <a:r>
              <a:rPr sz="1400" spc="-70" dirty="0">
                <a:solidFill>
                  <a:srgbClr val="FFFFFF"/>
                </a:solidFill>
                <a:latin typeface="Verdana"/>
                <a:cs typeface="Verdana"/>
              </a:rPr>
              <a:t>computer </a:t>
            </a:r>
            <a:r>
              <a:rPr sz="1400" spc="-65" dirty="0">
                <a:solidFill>
                  <a:srgbClr val="FFFFFF"/>
                </a:solidFill>
                <a:latin typeface="Verdana"/>
                <a:cs typeface="Verdana"/>
              </a:rPr>
              <a:t>stores </a:t>
            </a:r>
            <a:r>
              <a:rPr sz="1400" spc="-85" dirty="0">
                <a:solidFill>
                  <a:srgbClr val="FFFFFF"/>
                </a:solidFill>
                <a:latin typeface="Verdana"/>
                <a:cs typeface="Verdana"/>
              </a:rPr>
              <a:t>Images</a:t>
            </a:r>
            <a:r>
              <a:rPr lang="en-AE" sz="1400" spc="-85" dirty="0">
                <a:solidFill>
                  <a:srgbClr val="FFFFFF"/>
                </a:solidFill>
                <a:latin typeface="Verdana"/>
                <a:cs typeface="Verdana"/>
              </a:rPr>
              <a:t>.</a:t>
            </a:r>
            <a:endParaRPr sz="1400" dirty="0">
              <a:latin typeface="Verdana"/>
              <a:cs typeface="Verdana"/>
            </a:endParaRPr>
          </a:p>
          <a:p>
            <a:pPr marL="12700">
              <a:lnSpc>
                <a:spcPts val="2505"/>
              </a:lnSpc>
            </a:pPr>
            <a:r>
              <a:rPr sz="2400" spc="100" dirty="0">
                <a:solidFill>
                  <a:srgbClr val="A256FF"/>
                </a:solidFill>
                <a:latin typeface="Noto Sans Symbols"/>
                <a:cs typeface="Noto Sans Symbols"/>
              </a:rPr>
              <a:t>⬡</a:t>
            </a:r>
            <a:r>
              <a:rPr sz="2400" spc="-325" dirty="0">
                <a:solidFill>
                  <a:srgbClr val="A256FF"/>
                </a:solidFill>
                <a:latin typeface="Noto Sans Symbols"/>
                <a:cs typeface="Noto Sans Symbols"/>
              </a:rPr>
              <a:t> </a:t>
            </a:r>
            <a:r>
              <a:rPr sz="1400" spc="-5" dirty="0">
                <a:solidFill>
                  <a:srgbClr val="FFFFFF"/>
                </a:solidFill>
                <a:latin typeface="Verdana"/>
                <a:cs typeface="Verdana"/>
              </a:rPr>
              <a:t>How </a:t>
            </a:r>
            <a:r>
              <a:rPr sz="1400" spc="-70" dirty="0">
                <a:solidFill>
                  <a:srgbClr val="FFFFFF"/>
                </a:solidFill>
                <a:latin typeface="Verdana"/>
                <a:cs typeface="Verdana"/>
              </a:rPr>
              <a:t>computer </a:t>
            </a:r>
            <a:r>
              <a:rPr sz="1400" spc="-65" dirty="0">
                <a:solidFill>
                  <a:srgbClr val="FFFFFF"/>
                </a:solidFill>
                <a:latin typeface="Verdana"/>
                <a:cs typeface="Verdana"/>
              </a:rPr>
              <a:t>stores </a:t>
            </a:r>
            <a:r>
              <a:rPr sz="1400" spc="-50" dirty="0">
                <a:solidFill>
                  <a:srgbClr val="FFFFFF"/>
                </a:solidFill>
                <a:latin typeface="Verdana"/>
                <a:cs typeface="Verdana"/>
              </a:rPr>
              <a:t>Videos</a:t>
            </a:r>
            <a:r>
              <a:rPr lang="en-AE" sz="1400" spc="-50" dirty="0">
                <a:solidFill>
                  <a:srgbClr val="FFFFFF"/>
                </a:solidFill>
                <a:latin typeface="Verdana"/>
                <a:cs typeface="Verdana"/>
              </a:rPr>
              <a:t>.</a:t>
            </a:r>
            <a:endParaRPr sz="1400" dirty="0">
              <a:latin typeface="Verdana"/>
              <a:cs typeface="Verdana"/>
            </a:endParaRPr>
          </a:p>
          <a:p>
            <a:pPr marL="12700">
              <a:lnSpc>
                <a:spcPts val="2695"/>
              </a:lnSpc>
            </a:pPr>
            <a:r>
              <a:rPr sz="2400" spc="100" dirty="0">
                <a:solidFill>
                  <a:srgbClr val="A256FF"/>
                </a:solidFill>
                <a:latin typeface="Noto Sans Symbols"/>
                <a:cs typeface="Noto Sans Symbols"/>
              </a:rPr>
              <a:t>⬡</a:t>
            </a:r>
            <a:r>
              <a:rPr sz="2400" spc="-310" dirty="0">
                <a:solidFill>
                  <a:srgbClr val="A256FF"/>
                </a:solidFill>
                <a:latin typeface="Noto Sans Symbols"/>
                <a:cs typeface="Noto Sans Symbols"/>
              </a:rPr>
              <a:t> </a:t>
            </a:r>
            <a:r>
              <a:rPr sz="1400" spc="-5" dirty="0">
                <a:solidFill>
                  <a:srgbClr val="FFFFFF"/>
                </a:solidFill>
                <a:latin typeface="Verdana"/>
                <a:cs typeface="Verdana"/>
              </a:rPr>
              <a:t>How </a:t>
            </a:r>
            <a:r>
              <a:rPr sz="1400" spc="-70" dirty="0">
                <a:solidFill>
                  <a:srgbClr val="FFFFFF"/>
                </a:solidFill>
                <a:latin typeface="Verdana"/>
                <a:cs typeface="Verdana"/>
              </a:rPr>
              <a:t>computer </a:t>
            </a:r>
            <a:r>
              <a:rPr sz="1400" spc="-65" dirty="0">
                <a:solidFill>
                  <a:srgbClr val="FFFFFF"/>
                </a:solidFill>
                <a:latin typeface="Verdana"/>
                <a:cs typeface="Verdana"/>
              </a:rPr>
              <a:t>stores </a:t>
            </a:r>
            <a:r>
              <a:rPr sz="1400" spc="-30" dirty="0">
                <a:solidFill>
                  <a:srgbClr val="FFFFFF"/>
                </a:solidFill>
                <a:latin typeface="Verdana"/>
                <a:cs typeface="Verdana"/>
              </a:rPr>
              <a:t>Audio</a:t>
            </a:r>
            <a:r>
              <a:rPr lang="en-AE" sz="1400" spc="-30" dirty="0">
                <a:solidFill>
                  <a:srgbClr val="FFFFFF"/>
                </a:solidFill>
                <a:latin typeface="Verdana"/>
                <a:cs typeface="Verdana"/>
              </a:rPr>
              <a:t>.</a:t>
            </a:r>
          </a:p>
          <a:p>
            <a:pPr marL="12700">
              <a:lnSpc>
                <a:spcPts val="2695"/>
              </a:lnSpc>
            </a:pPr>
            <a:r>
              <a:rPr lang="en-US" sz="2400" spc="100" dirty="0">
                <a:solidFill>
                  <a:srgbClr val="A256FF"/>
                </a:solidFill>
                <a:latin typeface="Noto Sans Symbols"/>
                <a:cs typeface="Noto Sans Symbols"/>
              </a:rPr>
              <a:t>⬡</a:t>
            </a:r>
            <a:r>
              <a:rPr lang="en-US" sz="2400" spc="-310" dirty="0">
                <a:solidFill>
                  <a:srgbClr val="A256FF"/>
                </a:solidFill>
                <a:latin typeface="Noto Sans Symbols"/>
                <a:cs typeface="Noto Sans Symbols"/>
              </a:rPr>
              <a:t> </a:t>
            </a:r>
            <a:r>
              <a:rPr lang="en-US" sz="1400" spc="-5" dirty="0">
                <a:solidFill>
                  <a:srgbClr val="FFFFFF"/>
                </a:solidFill>
                <a:latin typeface="Verdana"/>
                <a:cs typeface="Verdana"/>
              </a:rPr>
              <a:t>How </a:t>
            </a:r>
            <a:r>
              <a:rPr lang="en-US" sz="1400" spc="-70" dirty="0">
                <a:solidFill>
                  <a:srgbClr val="FFFFFF"/>
                </a:solidFill>
                <a:latin typeface="Verdana"/>
                <a:cs typeface="Verdana"/>
              </a:rPr>
              <a:t>computer </a:t>
            </a:r>
            <a:r>
              <a:rPr lang="en-US" sz="1400" spc="-65" dirty="0">
                <a:solidFill>
                  <a:srgbClr val="FFFFFF"/>
                </a:solidFill>
                <a:latin typeface="Verdana"/>
                <a:cs typeface="Verdana"/>
              </a:rPr>
              <a:t>share information?</a:t>
            </a:r>
          </a:p>
          <a:p>
            <a:pPr marL="12700">
              <a:lnSpc>
                <a:spcPts val="2695"/>
              </a:lnSpc>
            </a:pPr>
            <a:r>
              <a:rPr lang="en-US" sz="2400" spc="100" dirty="0">
                <a:solidFill>
                  <a:srgbClr val="A256FF"/>
                </a:solidFill>
                <a:latin typeface="Noto Sans Symbols"/>
              </a:rPr>
              <a:t>⬡</a:t>
            </a:r>
            <a:r>
              <a:rPr lang="en-US" sz="1400" spc="-65" dirty="0">
                <a:solidFill>
                  <a:srgbClr val="FFFFFF"/>
                </a:solidFill>
                <a:latin typeface="Verdana"/>
              </a:rPr>
              <a:t> Jupyter Installation (Anaconda Based)</a:t>
            </a:r>
            <a:endParaRPr lang="en-US" sz="1400" spc="-30" dirty="0">
              <a:solidFill>
                <a:srgbClr val="FFFFFF"/>
              </a:solidFill>
              <a:latin typeface="Verdana"/>
              <a:cs typeface="Verdana"/>
            </a:endParaRPr>
          </a:p>
        </p:txBody>
      </p:sp>
      <p:sp>
        <p:nvSpPr>
          <p:cNvPr id="5" name="object 2">
            <a:extLst>
              <a:ext uri="{FF2B5EF4-FFF2-40B4-BE49-F238E27FC236}">
                <a16:creationId xmlns:a16="http://schemas.microsoft.com/office/drawing/2014/main" id="{313D7D1A-40A0-4AC5-B67F-0192EC62B405}"/>
              </a:ext>
            </a:extLst>
          </p:cNvPr>
          <p:cNvSpPr txBox="1"/>
          <p:nvPr/>
        </p:nvSpPr>
        <p:spPr>
          <a:xfrm>
            <a:off x="228091" y="1123015"/>
            <a:ext cx="2715260" cy="300355"/>
          </a:xfrm>
          <a:prstGeom prst="rect">
            <a:avLst/>
          </a:prstGeom>
        </p:spPr>
        <p:txBody>
          <a:bodyPr vert="horz" wrap="square" lIns="0" tIns="12700" rIns="0" bIns="0" rtlCol="0">
            <a:spAutoFit/>
          </a:bodyPr>
          <a:lstStyle/>
          <a:p>
            <a:pPr marL="12700">
              <a:lnSpc>
                <a:spcPct val="100000"/>
              </a:lnSpc>
              <a:spcBef>
                <a:spcPts val="100"/>
              </a:spcBef>
            </a:pPr>
            <a:r>
              <a:rPr lang="en-US" b="1" dirty="0">
                <a:solidFill>
                  <a:srgbClr val="FFFFFF"/>
                </a:solidFill>
                <a:latin typeface="Amasis MT Pro" panose="02040504050005020304" pitchFamily="18" charset="0"/>
                <a:cs typeface="Tahoma"/>
              </a:rPr>
              <a:t>Session outline : </a:t>
            </a:r>
            <a:endParaRPr sz="1800" b="1" dirty="0">
              <a:latin typeface="Amasis MT Pro" panose="02040504050005020304" pitchFamily="18" charset="0"/>
              <a:cs typeface="Tahoma"/>
            </a:endParaRPr>
          </a:p>
        </p:txBody>
      </p:sp>
    </p:spTree>
    <p:extLst>
      <p:ext uri="{BB962C8B-B14F-4D97-AF65-F5344CB8AC3E}">
        <p14:creationId xmlns:p14="http://schemas.microsoft.com/office/powerpoint/2010/main" val="14494534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5740" y="376427"/>
            <a:ext cx="3642360" cy="676656"/>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83844" y="448817"/>
            <a:ext cx="3263265" cy="391160"/>
          </a:xfrm>
          <a:prstGeom prst="rect">
            <a:avLst/>
          </a:prstGeom>
        </p:spPr>
        <p:txBody>
          <a:bodyPr vert="horz" wrap="square" lIns="0" tIns="12700" rIns="0" bIns="0" rtlCol="0">
            <a:spAutoFit/>
          </a:bodyPr>
          <a:lstStyle/>
          <a:p>
            <a:pPr marL="12700">
              <a:lnSpc>
                <a:spcPct val="100000"/>
              </a:lnSpc>
              <a:spcBef>
                <a:spcPts val="100"/>
              </a:spcBef>
            </a:pPr>
            <a:r>
              <a:rPr sz="2400" spc="-5" dirty="0"/>
              <a:t>How </a:t>
            </a:r>
            <a:r>
              <a:rPr sz="2400" spc="-45" dirty="0"/>
              <a:t>Computers</a:t>
            </a:r>
            <a:r>
              <a:rPr sz="2400" spc="-430" dirty="0"/>
              <a:t> </a:t>
            </a:r>
            <a:r>
              <a:rPr sz="2400" spc="-25" dirty="0"/>
              <a:t>Work</a:t>
            </a:r>
            <a:endParaRPr sz="2400" dirty="0"/>
          </a:p>
        </p:txBody>
      </p:sp>
      <p:grpSp>
        <p:nvGrpSpPr>
          <p:cNvPr id="4" name="object 4"/>
          <p:cNvGrpSpPr/>
          <p:nvPr/>
        </p:nvGrpSpPr>
        <p:grpSpPr>
          <a:xfrm>
            <a:off x="1720595" y="1034795"/>
            <a:ext cx="6221095" cy="3674745"/>
            <a:chOff x="1720595" y="1034795"/>
            <a:chExt cx="6221095" cy="3674745"/>
          </a:xfrm>
        </p:grpSpPr>
        <p:sp>
          <p:nvSpPr>
            <p:cNvPr id="5" name="object 5"/>
            <p:cNvSpPr/>
            <p:nvPr/>
          </p:nvSpPr>
          <p:spPr>
            <a:xfrm>
              <a:off x="5722619" y="2045208"/>
              <a:ext cx="2218944" cy="1159764"/>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5791199" y="2449068"/>
              <a:ext cx="144779" cy="423672"/>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6336792" y="1237488"/>
              <a:ext cx="1033271" cy="1208532"/>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1720595" y="1034795"/>
              <a:ext cx="5702808" cy="3674364"/>
            </a:xfrm>
            <a:prstGeom prst="rect">
              <a:avLst/>
            </a:prstGeom>
            <a:blipFill>
              <a:blip r:embed="rId6"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792172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8033" y="193370"/>
            <a:ext cx="2715260" cy="300355"/>
          </a:xfrm>
          <a:prstGeom prst="rect">
            <a:avLst/>
          </a:prstGeom>
        </p:spPr>
        <p:txBody>
          <a:bodyPr vert="horz" wrap="square" lIns="0" tIns="12700" rIns="0" bIns="0" rtlCol="0">
            <a:spAutoFit/>
          </a:bodyPr>
          <a:lstStyle/>
          <a:p>
            <a:pPr marL="12700">
              <a:lnSpc>
                <a:spcPct val="100000"/>
              </a:lnSpc>
              <a:spcBef>
                <a:spcPts val="100"/>
              </a:spcBef>
            </a:pPr>
            <a:r>
              <a:rPr sz="1800" b="1" spc="-150" dirty="0">
                <a:solidFill>
                  <a:srgbClr val="FFFFFF"/>
                </a:solidFill>
                <a:latin typeface="Tahoma"/>
                <a:cs typeface="Tahoma"/>
              </a:rPr>
              <a:t>Intro</a:t>
            </a:r>
            <a:r>
              <a:rPr sz="1800" b="1" spc="-254" dirty="0">
                <a:solidFill>
                  <a:srgbClr val="FFFFFF"/>
                </a:solidFill>
                <a:latin typeface="Tahoma"/>
                <a:cs typeface="Tahoma"/>
              </a:rPr>
              <a:t> </a:t>
            </a:r>
            <a:r>
              <a:rPr sz="1800" b="1" spc="-65" dirty="0">
                <a:solidFill>
                  <a:srgbClr val="FFFFFF"/>
                </a:solidFill>
                <a:latin typeface="Tahoma"/>
                <a:cs typeface="Tahoma"/>
              </a:rPr>
              <a:t>to</a:t>
            </a:r>
            <a:r>
              <a:rPr sz="1800" b="1" spc="-190" dirty="0">
                <a:solidFill>
                  <a:srgbClr val="FFFFFF"/>
                </a:solidFill>
                <a:latin typeface="Tahoma"/>
                <a:cs typeface="Tahoma"/>
              </a:rPr>
              <a:t> </a:t>
            </a:r>
            <a:r>
              <a:rPr sz="1800" b="1" spc="-90" dirty="0">
                <a:solidFill>
                  <a:srgbClr val="FFFFFF"/>
                </a:solidFill>
                <a:latin typeface="Tahoma"/>
                <a:cs typeface="Tahoma"/>
              </a:rPr>
              <a:t>Computer</a:t>
            </a:r>
            <a:r>
              <a:rPr sz="1800" b="1" spc="-254" dirty="0">
                <a:solidFill>
                  <a:srgbClr val="FFFFFF"/>
                </a:solidFill>
                <a:latin typeface="Tahoma"/>
                <a:cs typeface="Tahoma"/>
              </a:rPr>
              <a:t> </a:t>
            </a:r>
            <a:r>
              <a:rPr sz="1800" b="1" spc="-80" dirty="0">
                <a:solidFill>
                  <a:srgbClr val="FFFFFF"/>
                </a:solidFill>
                <a:latin typeface="Tahoma"/>
                <a:cs typeface="Tahoma"/>
              </a:rPr>
              <a:t>Science</a:t>
            </a:r>
            <a:endParaRPr sz="1800" dirty="0">
              <a:latin typeface="Tahoma"/>
              <a:cs typeface="Tahoma"/>
            </a:endParaRPr>
          </a:p>
        </p:txBody>
      </p:sp>
      <p:sp>
        <p:nvSpPr>
          <p:cNvPr id="3" name="object 3"/>
          <p:cNvSpPr txBox="1">
            <a:spLocks noGrp="1"/>
          </p:cNvSpPr>
          <p:nvPr>
            <p:ph type="title"/>
          </p:nvPr>
        </p:nvSpPr>
        <p:spPr>
          <a:xfrm>
            <a:off x="228091" y="1761490"/>
            <a:ext cx="2566670" cy="371897"/>
          </a:xfrm>
          <a:prstGeom prst="rect">
            <a:avLst/>
          </a:prstGeom>
        </p:spPr>
        <p:txBody>
          <a:bodyPr vert="horz" wrap="square" lIns="0" tIns="12700" rIns="0" bIns="0" rtlCol="0">
            <a:spAutoFit/>
          </a:bodyPr>
          <a:lstStyle/>
          <a:p>
            <a:pPr marL="12700">
              <a:lnSpc>
                <a:spcPts val="2790"/>
              </a:lnSpc>
              <a:spcBef>
                <a:spcPts val="100"/>
              </a:spcBef>
            </a:pPr>
            <a:r>
              <a:rPr sz="2400" spc="100" dirty="0">
                <a:solidFill>
                  <a:srgbClr val="A256FF"/>
                </a:solidFill>
                <a:latin typeface="Noto Sans Symbols"/>
                <a:cs typeface="Noto Sans Symbols"/>
              </a:rPr>
              <a:t>⬡</a:t>
            </a:r>
            <a:r>
              <a:rPr spc="-100" dirty="0"/>
              <a:t>What</a:t>
            </a:r>
            <a:r>
              <a:rPr spc="-270" dirty="0"/>
              <a:t> </a:t>
            </a:r>
            <a:r>
              <a:rPr lang="ar-AE" spc="-270" dirty="0"/>
              <a:t> </a:t>
            </a:r>
            <a:r>
              <a:rPr spc="-65" dirty="0"/>
              <a:t>is</a:t>
            </a:r>
            <a:r>
              <a:rPr spc="-295" dirty="0"/>
              <a:t> </a:t>
            </a:r>
            <a:r>
              <a:rPr lang="ar-AE" spc="-295" dirty="0"/>
              <a:t> </a:t>
            </a:r>
            <a:r>
              <a:rPr spc="-114" dirty="0"/>
              <a:t>Computer</a:t>
            </a:r>
            <a:r>
              <a:rPr spc="-265" dirty="0"/>
              <a:t> </a:t>
            </a:r>
            <a:r>
              <a:rPr dirty="0"/>
              <a:t>?</a:t>
            </a:r>
            <a:endParaRPr sz="2400" dirty="0">
              <a:latin typeface="Noto Sans Symbols"/>
              <a:cs typeface="Noto Sans Symbols"/>
            </a:endParaRPr>
          </a:p>
        </p:txBody>
      </p:sp>
      <p:sp>
        <p:nvSpPr>
          <p:cNvPr id="4" name="object 4"/>
          <p:cNvSpPr txBox="1"/>
          <p:nvPr/>
        </p:nvSpPr>
        <p:spPr>
          <a:xfrm>
            <a:off x="218033" y="2133387"/>
            <a:ext cx="4039109" cy="2757165"/>
          </a:xfrm>
          <a:prstGeom prst="rect">
            <a:avLst/>
          </a:prstGeom>
        </p:spPr>
        <p:txBody>
          <a:bodyPr vert="horz" wrap="square" lIns="0" tIns="12700" rIns="0" bIns="0" rtlCol="0">
            <a:spAutoFit/>
          </a:bodyPr>
          <a:lstStyle/>
          <a:p>
            <a:pPr marL="12700">
              <a:lnSpc>
                <a:spcPts val="2795"/>
              </a:lnSpc>
              <a:spcBef>
                <a:spcPts val="100"/>
              </a:spcBef>
            </a:pPr>
            <a:r>
              <a:rPr lang="en-US" sz="2400" spc="100" dirty="0">
                <a:solidFill>
                  <a:srgbClr val="A256FF"/>
                </a:solidFill>
                <a:latin typeface="Noto Sans Symbols"/>
              </a:rPr>
              <a:t>⬡</a:t>
            </a:r>
            <a:r>
              <a:rPr lang="en-US" sz="1400" spc="-50" dirty="0">
                <a:solidFill>
                  <a:srgbClr val="FFFFFF"/>
                </a:solidFill>
                <a:latin typeface="Verdana"/>
              </a:rPr>
              <a:t>How Computers Work ?</a:t>
            </a:r>
            <a:endParaRPr lang="ar-EG" sz="2400" spc="100" dirty="0">
              <a:solidFill>
                <a:srgbClr val="A256FF"/>
              </a:solidFill>
              <a:latin typeface="Noto Sans Symbols"/>
              <a:cs typeface="Noto Sans Symbols"/>
            </a:endParaRPr>
          </a:p>
          <a:p>
            <a:pPr marL="12700">
              <a:lnSpc>
                <a:spcPts val="2795"/>
              </a:lnSpc>
              <a:spcBef>
                <a:spcPts val="100"/>
              </a:spcBef>
            </a:pPr>
            <a:r>
              <a:rPr sz="2400" spc="100" dirty="0">
                <a:solidFill>
                  <a:srgbClr val="A256FF"/>
                </a:solidFill>
                <a:latin typeface="Noto Sans Symbols"/>
                <a:cs typeface="Noto Sans Symbols"/>
              </a:rPr>
              <a:t>⬡</a:t>
            </a:r>
            <a:r>
              <a:rPr sz="1400" b="1" u="sng" spc="-60" dirty="0">
                <a:solidFill>
                  <a:srgbClr val="FFFFFF"/>
                </a:solidFill>
                <a:latin typeface="Verdana"/>
                <a:cs typeface="Verdana"/>
              </a:rPr>
              <a:t>Decimal</a:t>
            </a:r>
            <a:r>
              <a:rPr sz="1400" b="1" u="sng" spc="-229" dirty="0">
                <a:solidFill>
                  <a:srgbClr val="FFFFFF"/>
                </a:solidFill>
                <a:latin typeface="Verdana"/>
                <a:cs typeface="Verdana"/>
              </a:rPr>
              <a:t> </a:t>
            </a:r>
            <a:r>
              <a:rPr sz="1400" b="1" u="sng" dirty="0">
                <a:solidFill>
                  <a:srgbClr val="FFFFFF"/>
                </a:solidFill>
                <a:latin typeface="Verdana"/>
                <a:cs typeface="Verdana"/>
              </a:rPr>
              <a:t>&amp;</a:t>
            </a:r>
            <a:r>
              <a:rPr sz="1400" b="1" u="sng" spc="-235" dirty="0">
                <a:solidFill>
                  <a:srgbClr val="FFFFFF"/>
                </a:solidFill>
                <a:latin typeface="Verdana"/>
                <a:cs typeface="Verdana"/>
              </a:rPr>
              <a:t> </a:t>
            </a:r>
            <a:r>
              <a:rPr sz="1400" b="1" u="sng" spc="-50" dirty="0">
                <a:solidFill>
                  <a:srgbClr val="FFFFFF"/>
                </a:solidFill>
                <a:latin typeface="Verdana"/>
                <a:cs typeface="Verdana"/>
              </a:rPr>
              <a:t>Binary</a:t>
            </a:r>
            <a:r>
              <a:rPr sz="1400" b="1" u="sng" spc="-229" dirty="0">
                <a:solidFill>
                  <a:srgbClr val="FFFFFF"/>
                </a:solidFill>
                <a:latin typeface="Verdana"/>
                <a:cs typeface="Verdana"/>
              </a:rPr>
              <a:t> </a:t>
            </a:r>
            <a:r>
              <a:rPr sz="1400" b="1" u="sng" spc="-75" dirty="0">
                <a:solidFill>
                  <a:srgbClr val="FFFFFF"/>
                </a:solidFill>
                <a:latin typeface="Verdana"/>
                <a:cs typeface="Verdana"/>
              </a:rPr>
              <a:t>numbering</a:t>
            </a:r>
            <a:r>
              <a:rPr sz="1400" b="1" u="sng" spc="-225" dirty="0">
                <a:solidFill>
                  <a:srgbClr val="FFFFFF"/>
                </a:solidFill>
                <a:latin typeface="Verdana"/>
                <a:cs typeface="Verdana"/>
              </a:rPr>
              <a:t> </a:t>
            </a:r>
            <a:r>
              <a:rPr sz="1400" b="1" u="sng" spc="-75" dirty="0">
                <a:solidFill>
                  <a:srgbClr val="FFFFFF"/>
                </a:solidFill>
                <a:latin typeface="Verdana"/>
                <a:cs typeface="Verdana"/>
              </a:rPr>
              <a:t>systems</a:t>
            </a:r>
            <a:r>
              <a:rPr lang="en-AE" sz="1400" spc="-75" dirty="0">
                <a:solidFill>
                  <a:srgbClr val="FFFFFF"/>
                </a:solidFill>
                <a:latin typeface="Verdana"/>
                <a:cs typeface="Verdana"/>
              </a:rPr>
              <a:t>.</a:t>
            </a:r>
            <a:endParaRPr sz="1400" dirty="0">
              <a:latin typeface="Verdana"/>
              <a:cs typeface="Verdana"/>
            </a:endParaRPr>
          </a:p>
          <a:p>
            <a:pPr marL="12700">
              <a:lnSpc>
                <a:spcPts val="2600"/>
              </a:lnSpc>
            </a:pPr>
            <a:r>
              <a:rPr lang="en-US" sz="2400" spc="100" dirty="0">
                <a:solidFill>
                  <a:srgbClr val="A256FF"/>
                </a:solidFill>
                <a:latin typeface="Noto Sans Symbols"/>
                <a:cs typeface="Noto Sans Symbols"/>
              </a:rPr>
              <a:t>⬡</a:t>
            </a:r>
            <a:r>
              <a:rPr sz="1400" spc="-5" dirty="0">
                <a:solidFill>
                  <a:srgbClr val="FFFFFF"/>
                </a:solidFill>
                <a:latin typeface="Verdana"/>
                <a:cs typeface="Verdana"/>
              </a:rPr>
              <a:t>How</a:t>
            </a:r>
            <a:r>
              <a:rPr sz="1400" spc="-145" dirty="0">
                <a:solidFill>
                  <a:srgbClr val="FFFFFF"/>
                </a:solidFill>
                <a:latin typeface="Verdana"/>
                <a:cs typeface="Verdana"/>
              </a:rPr>
              <a:t> </a:t>
            </a:r>
            <a:r>
              <a:rPr sz="1400" spc="-70" dirty="0">
                <a:solidFill>
                  <a:srgbClr val="FFFFFF"/>
                </a:solidFill>
                <a:latin typeface="Verdana"/>
                <a:cs typeface="Verdana"/>
              </a:rPr>
              <a:t>computer</a:t>
            </a:r>
            <a:r>
              <a:rPr sz="1400" spc="-270" dirty="0">
                <a:solidFill>
                  <a:srgbClr val="FFFFFF"/>
                </a:solidFill>
                <a:latin typeface="Verdana"/>
                <a:cs typeface="Verdana"/>
              </a:rPr>
              <a:t> </a:t>
            </a:r>
            <a:r>
              <a:rPr sz="1400" spc="-65" dirty="0">
                <a:solidFill>
                  <a:srgbClr val="FFFFFF"/>
                </a:solidFill>
                <a:latin typeface="Verdana"/>
                <a:cs typeface="Verdana"/>
              </a:rPr>
              <a:t>stores</a:t>
            </a:r>
            <a:r>
              <a:rPr sz="1400" spc="-215" dirty="0">
                <a:solidFill>
                  <a:srgbClr val="FFFFFF"/>
                </a:solidFill>
                <a:latin typeface="Verdana"/>
                <a:cs typeface="Verdana"/>
              </a:rPr>
              <a:t> </a:t>
            </a:r>
            <a:r>
              <a:rPr sz="1400" spc="-20" dirty="0">
                <a:solidFill>
                  <a:srgbClr val="FFFFFF"/>
                </a:solidFill>
                <a:latin typeface="Verdana"/>
                <a:cs typeface="Verdana"/>
              </a:rPr>
              <a:t>Words</a:t>
            </a:r>
            <a:r>
              <a:rPr sz="1400" spc="-220" dirty="0">
                <a:solidFill>
                  <a:srgbClr val="FFFFFF"/>
                </a:solidFill>
                <a:latin typeface="Verdana"/>
                <a:cs typeface="Verdana"/>
              </a:rPr>
              <a:t> </a:t>
            </a:r>
            <a:r>
              <a:rPr sz="1400" spc="-110" dirty="0">
                <a:solidFill>
                  <a:srgbClr val="FFFFFF"/>
                </a:solidFill>
                <a:latin typeface="Verdana"/>
                <a:cs typeface="Verdana"/>
              </a:rPr>
              <a:t>(ASCII)</a:t>
            </a:r>
            <a:r>
              <a:rPr lang="en-AE" sz="1400" spc="-110" dirty="0">
                <a:solidFill>
                  <a:srgbClr val="FFFFFF"/>
                </a:solidFill>
                <a:latin typeface="Verdana"/>
                <a:cs typeface="Verdana"/>
              </a:rPr>
              <a:t>.</a:t>
            </a:r>
            <a:endParaRPr sz="1400" dirty="0">
              <a:latin typeface="Verdana"/>
              <a:cs typeface="Verdana"/>
            </a:endParaRPr>
          </a:p>
          <a:p>
            <a:pPr marL="12700">
              <a:lnSpc>
                <a:spcPts val="2500"/>
              </a:lnSpc>
            </a:pPr>
            <a:r>
              <a:rPr sz="2400" spc="100" dirty="0">
                <a:solidFill>
                  <a:srgbClr val="A256FF"/>
                </a:solidFill>
                <a:latin typeface="Noto Sans Symbols"/>
                <a:cs typeface="Noto Sans Symbols"/>
              </a:rPr>
              <a:t>⬡</a:t>
            </a:r>
            <a:r>
              <a:rPr sz="2400" spc="-325" dirty="0">
                <a:solidFill>
                  <a:srgbClr val="A256FF"/>
                </a:solidFill>
                <a:latin typeface="Noto Sans Symbols"/>
                <a:cs typeface="Noto Sans Symbols"/>
              </a:rPr>
              <a:t> </a:t>
            </a:r>
            <a:r>
              <a:rPr sz="1400" dirty="0">
                <a:solidFill>
                  <a:srgbClr val="FFFFFF"/>
                </a:solidFill>
                <a:latin typeface="Verdana"/>
                <a:cs typeface="Verdana"/>
              </a:rPr>
              <a:t>How </a:t>
            </a:r>
            <a:r>
              <a:rPr sz="1400" spc="-70" dirty="0">
                <a:solidFill>
                  <a:srgbClr val="FFFFFF"/>
                </a:solidFill>
                <a:latin typeface="Verdana"/>
                <a:cs typeface="Verdana"/>
              </a:rPr>
              <a:t>computer </a:t>
            </a:r>
            <a:r>
              <a:rPr sz="1400" spc="-65" dirty="0">
                <a:solidFill>
                  <a:srgbClr val="FFFFFF"/>
                </a:solidFill>
                <a:latin typeface="Verdana"/>
                <a:cs typeface="Verdana"/>
              </a:rPr>
              <a:t>stores </a:t>
            </a:r>
            <a:r>
              <a:rPr sz="1400" spc="-85" dirty="0">
                <a:solidFill>
                  <a:srgbClr val="FFFFFF"/>
                </a:solidFill>
                <a:latin typeface="Verdana"/>
                <a:cs typeface="Verdana"/>
              </a:rPr>
              <a:t>Images</a:t>
            </a:r>
            <a:r>
              <a:rPr lang="en-AE" sz="1400" spc="-85" dirty="0">
                <a:solidFill>
                  <a:srgbClr val="FFFFFF"/>
                </a:solidFill>
                <a:latin typeface="Verdana"/>
                <a:cs typeface="Verdana"/>
              </a:rPr>
              <a:t>.</a:t>
            </a:r>
            <a:endParaRPr sz="1400" dirty="0">
              <a:latin typeface="Verdana"/>
              <a:cs typeface="Verdana"/>
            </a:endParaRPr>
          </a:p>
          <a:p>
            <a:pPr marL="12700">
              <a:lnSpc>
                <a:spcPts val="2505"/>
              </a:lnSpc>
            </a:pPr>
            <a:r>
              <a:rPr sz="2400" spc="100" dirty="0">
                <a:solidFill>
                  <a:srgbClr val="A256FF"/>
                </a:solidFill>
                <a:latin typeface="Noto Sans Symbols"/>
                <a:cs typeface="Noto Sans Symbols"/>
              </a:rPr>
              <a:t>⬡</a:t>
            </a:r>
            <a:r>
              <a:rPr sz="2400" spc="-325" dirty="0">
                <a:solidFill>
                  <a:srgbClr val="A256FF"/>
                </a:solidFill>
                <a:latin typeface="Noto Sans Symbols"/>
                <a:cs typeface="Noto Sans Symbols"/>
              </a:rPr>
              <a:t> </a:t>
            </a:r>
            <a:r>
              <a:rPr sz="1400" spc="-5" dirty="0">
                <a:solidFill>
                  <a:srgbClr val="FFFFFF"/>
                </a:solidFill>
                <a:latin typeface="Verdana"/>
                <a:cs typeface="Verdana"/>
              </a:rPr>
              <a:t>How </a:t>
            </a:r>
            <a:r>
              <a:rPr sz="1400" spc="-70" dirty="0">
                <a:solidFill>
                  <a:srgbClr val="FFFFFF"/>
                </a:solidFill>
                <a:latin typeface="Verdana"/>
                <a:cs typeface="Verdana"/>
              </a:rPr>
              <a:t>computer </a:t>
            </a:r>
            <a:r>
              <a:rPr sz="1400" spc="-65" dirty="0">
                <a:solidFill>
                  <a:srgbClr val="FFFFFF"/>
                </a:solidFill>
                <a:latin typeface="Verdana"/>
                <a:cs typeface="Verdana"/>
              </a:rPr>
              <a:t>stores </a:t>
            </a:r>
            <a:r>
              <a:rPr sz="1400" spc="-50" dirty="0">
                <a:solidFill>
                  <a:srgbClr val="FFFFFF"/>
                </a:solidFill>
                <a:latin typeface="Verdana"/>
                <a:cs typeface="Verdana"/>
              </a:rPr>
              <a:t>Videos</a:t>
            </a:r>
            <a:r>
              <a:rPr lang="en-AE" sz="1400" spc="-50" dirty="0">
                <a:solidFill>
                  <a:srgbClr val="FFFFFF"/>
                </a:solidFill>
                <a:latin typeface="Verdana"/>
                <a:cs typeface="Verdana"/>
              </a:rPr>
              <a:t>.</a:t>
            </a:r>
            <a:endParaRPr sz="1400" dirty="0">
              <a:latin typeface="Verdana"/>
              <a:cs typeface="Verdana"/>
            </a:endParaRPr>
          </a:p>
          <a:p>
            <a:pPr marL="12700">
              <a:lnSpc>
                <a:spcPts val="2695"/>
              </a:lnSpc>
            </a:pPr>
            <a:r>
              <a:rPr sz="2400" spc="100" dirty="0">
                <a:solidFill>
                  <a:srgbClr val="A256FF"/>
                </a:solidFill>
                <a:latin typeface="Noto Sans Symbols"/>
                <a:cs typeface="Noto Sans Symbols"/>
              </a:rPr>
              <a:t>⬡</a:t>
            </a:r>
            <a:r>
              <a:rPr sz="2400" spc="-310" dirty="0">
                <a:solidFill>
                  <a:srgbClr val="A256FF"/>
                </a:solidFill>
                <a:latin typeface="Noto Sans Symbols"/>
                <a:cs typeface="Noto Sans Symbols"/>
              </a:rPr>
              <a:t> </a:t>
            </a:r>
            <a:r>
              <a:rPr sz="1400" spc="-5" dirty="0">
                <a:solidFill>
                  <a:srgbClr val="FFFFFF"/>
                </a:solidFill>
                <a:latin typeface="Verdana"/>
                <a:cs typeface="Verdana"/>
              </a:rPr>
              <a:t>How </a:t>
            </a:r>
            <a:r>
              <a:rPr sz="1400" spc="-70" dirty="0">
                <a:solidFill>
                  <a:srgbClr val="FFFFFF"/>
                </a:solidFill>
                <a:latin typeface="Verdana"/>
                <a:cs typeface="Verdana"/>
              </a:rPr>
              <a:t>computer </a:t>
            </a:r>
            <a:r>
              <a:rPr sz="1400" spc="-65" dirty="0">
                <a:solidFill>
                  <a:srgbClr val="FFFFFF"/>
                </a:solidFill>
                <a:latin typeface="Verdana"/>
                <a:cs typeface="Verdana"/>
              </a:rPr>
              <a:t>stores </a:t>
            </a:r>
            <a:r>
              <a:rPr sz="1400" spc="-30" dirty="0">
                <a:solidFill>
                  <a:srgbClr val="FFFFFF"/>
                </a:solidFill>
                <a:latin typeface="Verdana"/>
                <a:cs typeface="Verdana"/>
              </a:rPr>
              <a:t>Audio</a:t>
            </a:r>
            <a:r>
              <a:rPr lang="en-AE" sz="1400" spc="-30" dirty="0">
                <a:solidFill>
                  <a:srgbClr val="FFFFFF"/>
                </a:solidFill>
                <a:latin typeface="Verdana"/>
                <a:cs typeface="Verdana"/>
              </a:rPr>
              <a:t>.</a:t>
            </a:r>
          </a:p>
          <a:p>
            <a:pPr marL="12700">
              <a:lnSpc>
                <a:spcPts val="2695"/>
              </a:lnSpc>
            </a:pPr>
            <a:r>
              <a:rPr lang="en-US" sz="2400" spc="100" dirty="0">
                <a:solidFill>
                  <a:srgbClr val="A256FF"/>
                </a:solidFill>
                <a:latin typeface="Noto Sans Symbols"/>
                <a:cs typeface="Noto Sans Symbols"/>
              </a:rPr>
              <a:t>⬡</a:t>
            </a:r>
            <a:r>
              <a:rPr lang="en-US" sz="2400" spc="-310" dirty="0">
                <a:solidFill>
                  <a:srgbClr val="A256FF"/>
                </a:solidFill>
                <a:latin typeface="Noto Sans Symbols"/>
                <a:cs typeface="Noto Sans Symbols"/>
              </a:rPr>
              <a:t> </a:t>
            </a:r>
            <a:r>
              <a:rPr lang="en-US" sz="1400" spc="-5" dirty="0">
                <a:solidFill>
                  <a:srgbClr val="FFFFFF"/>
                </a:solidFill>
                <a:latin typeface="Verdana"/>
                <a:cs typeface="Verdana"/>
              </a:rPr>
              <a:t>How </a:t>
            </a:r>
            <a:r>
              <a:rPr lang="en-US" sz="1400" spc="-70" dirty="0">
                <a:solidFill>
                  <a:srgbClr val="FFFFFF"/>
                </a:solidFill>
                <a:latin typeface="Verdana"/>
                <a:cs typeface="Verdana"/>
              </a:rPr>
              <a:t>computer </a:t>
            </a:r>
            <a:r>
              <a:rPr lang="en-US" sz="1400" spc="-65" dirty="0">
                <a:solidFill>
                  <a:srgbClr val="FFFFFF"/>
                </a:solidFill>
                <a:latin typeface="Verdana"/>
                <a:cs typeface="Verdana"/>
              </a:rPr>
              <a:t>share information?</a:t>
            </a:r>
          </a:p>
          <a:p>
            <a:pPr marL="12700">
              <a:lnSpc>
                <a:spcPts val="2695"/>
              </a:lnSpc>
            </a:pPr>
            <a:r>
              <a:rPr lang="en-US" sz="2400" spc="100" dirty="0">
                <a:solidFill>
                  <a:srgbClr val="A256FF"/>
                </a:solidFill>
                <a:latin typeface="Noto Sans Symbols"/>
              </a:rPr>
              <a:t>⬡</a:t>
            </a:r>
            <a:r>
              <a:rPr lang="en-US" sz="1400" spc="-65" dirty="0">
                <a:solidFill>
                  <a:srgbClr val="FFFFFF"/>
                </a:solidFill>
                <a:latin typeface="Verdana"/>
              </a:rPr>
              <a:t> Jupyter Installation (Anaconda Based)</a:t>
            </a:r>
            <a:endParaRPr lang="en-US" sz="1400" spc="-30" dirty="0">
              <a:solidFill>
                <a:srgbClr val="FFFFFF"/>
              </a:solidFill>
              <a:latin typeface="Verdana"/>
              <a:cs typeface="Verdana"/>
            </a:endParaRPr>
          </a:p>
        </p:txBody>
      </p:sp>
      <p:sp>
        <p:nvSpPr>
          <p:cNvPr id="5" name="object 2">
            <a:extLst>
              <a:ext uri="{FF2B5EF4-FFF2-40B4-BE49-F238E27FC236}">
                <a16:creationId xmlns:a16="http://schemas.microsoft.com/office/drawing/2014/main" id="{313D7D1A-40A0-4AC5-B67F-0192EC62B405}"/>
              </a:ext>
            </a:extLst>
          </p:cNvPr>
          <p:cNvSpPr txBox="1"/>
          <p:nvPr/>
        </p:nvSpPr>
        <p:spPr>
          <a:xfrm>
            <a:off x="228091" y="1123015"/>
            <a:ext cx="2715260" cy="300355"/>
          </a:xfrm>
          <a:prstGeom prst="rect">
            <a:avLst/>
          </a:prstGeom>
        </p:spPr>
        <p:txBody>
          <a:bodyPr vert="horz" wrap="square" lIns="0" tIns="12700" rIns="0" bIns="0" rtlCol="0">
            <a:spAutoFit/>
          </a:bodyPr>
          <a:lstStyle/>
          <a:p>
            <a:pPr marL="12700">
              <a:lnSpc>
                <a:spcPct val="100000"/>
              </a:lnSpc>
              <a:spcBef>
                <a:spcPts val="100"/>
              </a:spcBef>
            </a:pPr>
            <a:r>
              <a:rPr lang="en-US" b="1" dirty="0">
                <a:solidFill>
                  <a:srgbClr val="FFFFFF"/>
                </a:solidFill>
                <a:latin typeface="Amasis MT Pro" panose="02040504050005020304" pitchFamily="18" charset="0"/>
                <a:cs typeface="Tahoma"/>
              </a:rPr>
              <a:t>Session outline : </a:t>
            </a:r>
            <a:endParaRPr sz="1800" b="1" dirty="0">
              <a:latin typeface="Amasis MT Pro" panose="02040504050005020304" pitchFamily="18" charset="0"/>
              <a:cs typeface="Tahoma"/>
            </a:endParaRPr>
          </a:p>
        </p:txBody>
      </p:sp>
    </p:spTree>
    <p:extLst>
      <p:ext uri="{BB962C8B-B14F-4D97-AF65-F5344CB8AC3E}">
        <p14:creationId xmlns:p14="http://schemas.microsoft.com/office/powerpoint/2010/main" val="2779124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210144"/>
            <a:ext cx="9220200" cy="382156"/>
          </a:xfrm>
          <a:prstGeom prst="rect">
            <a:avLst/>
          </a:prstGeom>
        </p:spPr>
        <p:txBody>
          <a:bodyPr vert="horz" wrap="square" lIns="0" tIns="12700" rIns="0" bIns="0" rtlCol="0">
            <a:spAutoFit/>
          </a:bodyPr>
          <a:lstStyle/>
          <a:p>
            <a:pPr marL="12700">
              <a:lnSpc>
                <a:spcPct val="100000"/>
              </a:lnSpc>
              <a:spcBef>
                <a:spcPts val="100"/>
              </a:spcBef>
            </a:pPr>
            <a:r>
              <a:rPr sz="2400" dirty="0"/>
              <a:t>Number</a:t>
            </a:r>
            <a:r>
              <a:rPr sz="2400" spc="-85" dirty="0"/>
              <a:t> </a:t>
            </a:r>
            <a:r>
              <a:rPr sz="2400" spc="-5" dirty="0"/>
              <a:t>Systems</a:t>
            </a:r>
            <a:r>
              <a:rPr lang="en-US" sz="2400" spc="-5" dirty="0"/>
              <a:t>: </a:t>
            </a:r>
            <a:r>
              <a:rPr lang="en-US" sz="1800" b="0" i="0" dirty="0">
                <a:effectLst/>
                <a:latin typeface="Helvetica Neue"/>
              </a:rPr>
              <a:t>A system representing numbers</a:t>
            </a:r>
            <a:endParaRPr sz="2400" dirty="0"/>
          </a:p>
        </p:txBody>
      </p:sp>
      <p:pic>
        <p:nvPicPr>
          <p:cNvPr id="6" name="Picture 5">
            <a:extLst>
              <a:ext uri="{FF2B5EF4-FFF2-40B4-BE49-F238E27FC236}">
                <a16:creationId xmlns:a16="http://schemas.microsoft.com/office/drawing/2014/main" id="{6B8AAEDE-646A-4C6B-8773-18555965E4F0}"/>
              </a:ext>
            </a:extLst>
          </p:cNvPr>
          <p:cNvPicPr>
            <a:picLocks noChangeAspect="1"/>
          </p:cNvPicPr>
          <p:nvPr/>
        </p:nvPicPr>
        <p:blipFill>
          <a:blip r:embed="rId2"/>
          <a:stretch>
            <a:fillRect/>
          </a:stretch>
        </p:blipFill>
        <p:spPr>
          <a:xfrm>
            <a:off x="0" y="827532"/>
            <a:ext cx="9144000" cy="431596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CF5C9B2-F5AD-B793-DF2B-1086A6D15ECF}"/>
              </a:ext>
            </a:extLst>
          </p:cNvPr>
          <p:cNvSpPr>
            <a:spLocks noGrp="1"/>
          </p:cNvSpPr>
          <p:nvPr>
            <p:ph type="title"/>
          </p:nvPr>
        </p:nvSpPr>
        <p:spPr>
          <a:xfrm>
            <a:off x="381000" y="285750"/>
            <a:ext cx="3176042" cy="276999"/>
          </a:xfrm>
        </p:spPr>
        <p:txBody>
          <a:bodyPr/>
          <a:lstStyle/>
          <a:p>
            <a:r>
              <a:rPr lang="en-US" sz="1800" b="1" u="sng" spc="-90" dirty="0">
                <a:solidFill>
                  <a:srgbClr val="FFFFFF"/>
                </a:solidFill>
                <a:latin typeface="Tahoma"/>
                <a:cs typeface="Tahoma"/>
              </a:rPr>
              <a:t>The Decimal Number System</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91DF3904-5E5C-52BE-7A83-956647F511A0}"/>
                  </a:ext>
                </a:extLst>
              </p:cNvPr>
              <p:cNvSpPr txBox="1">
                <a:spLocks/>
              </p:cNvSpPr>
              <p:nvPr/>
            </p:nvSpPr>
            <p:spPr>
              <a:xfrm>
                <a:off x="533400" y="850817"/>
                <a:ext cx="8001000" cy="3441866"/>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en-US" sz="1600" spc="-5" dirty="0">
                    <a:solidFill>
                      <a:srgbClr val="FFFFFF"/>
                    </a:solidFill>
                    <a:latin typeface="Verdana"/>
                  </a:rPr>
                  <a:t>Name</a:t>
                </a:r>
                <a:r>
                  <a:rPr lang="en-US" sz="2000" kern="0" dirty="0">
                    <a:solidFill>
                      <a:sysClr val="windowText" lastClr="000000"/>
                    </a:solidFill>
                    <a:latin typeface="Baskerville Old Face" panose="02020602080505020303" pitchFamily="18" charset="0"/>
                  </a:rPr>
                  <a:t> </a:t>
                </a:r>
                <a:r>
                  <a:rPr lang="en-US" sz="1600" spc="-5" dirty="0">
                    <a:solidFill>
                      <a:srgbClr val="FFFFFF"/>
                    </a:solidFill>
                    <a:latin typeface="Verdana"/>
                  </a:rPr>
                  <a:t>: decimal </a:t>
                </a:r>
              </a:p>
              <a:p>
                <a:pPr>
                  <a:lnSpc>
                    <a:spcPct val="150000"/>
                  </a:lnSpc>
                </a:pPr>
                <a:r>
                  <a:rPr lang="en-US" sz="1600" spc="-5" dirty="0">
                    <a:solidFill>
                      <a:srgbClr val="FFFFFF"/>
                    </a:solidFill>
                    <a:latin typeface="Verdana"/>
                  </a:rPr>
                  <a:t>Base ( 10 ) system   # numbers that consists of </a:t>
                </a:r>
              </a:p>
              <a:p>
                <a:pPr>
                  <a:lnSpc>
                    <a:spcPct val="150000"/>
                  </a:lnSpc>
                </a:pPr>
                <a:r>
                  <a:rPr lang="en-US" sz="1600" spc="-5" dirty="0">
                    <a:solidFill>
                      <a:srgbClr val="FFFFFF"/>
                    </a:solidFill>
                    <a:latin typeface="Verdana"/>
                  </a:rPr>
                  <a:t>Characteristics : Ten symbols      0 1 2 3 4 5 6 7 8 9</a:t>
                </a:r>
              </a:p>
              <a:p>
                <a:pPr lvl="1">
                  <a:lnSpc>
                    <a:spcPct val="150000"/>
                  </a:lnSpc>
                </a:pPr>
                <a:r>
                  <a:rPr lang="en-US" sz="1600" spc="-5" dirty="0">
                    <a:solidFill>
                      <a:srgbClr val="FFFFFF"/>
                    </a:solidFill>
                    <a:latin typeface="Verdana"/>
                  </a:rPr>
                  <a:t>2945 = (2*</a:t>
                </a:r>
                <a14:m>
                  <m:oMath xmlns:m="http://schemas.openxmlformats.org/officeDocument/2006/math">
                    <m:sSup>
                      <m:sSupPr>
                        <m:ctrlPr>
                          <a:rPr lang="en-US" sz="1600" i="1" spc="-5">
                            <a:solidFill>
                              <a:srgbClr val="FFFFFF"/>
                            </a:solidFill>
                            <a:latin typeface="Cambria Math" panose="02040503050406030204" pitchFamily="18" charset="0"/>
                          </a:rPr>
                        </m:ctrlPr>
                      </m:sSupPr>
                      <m:e>
                        <m:r>
                          <a:rPr lang="en-US" sz="1600" spc="-5">
                            <a:solidFill>
                              <a:srgbClr val="FFFFFF"/>
                            </a:solidFill>
                            <a:latin typeface="Cambria Math" panose="02040503050406030204" pitchFamily="18" charset="0"/>
                          </a:rPr>
                          <m:t>𝟏𝟎</m:t>
                        </m:r>
                      </m:e>
                      <m:sup>
                        <m:r>
                          <a:rPr lang="en-US" sz="1600" spc="-5">
                            <a:solidFill>
                              <a:srgbClr val="FFFFFF"/>
                            </a:solidFill>
                            <a:latin typeface="Cambria Math" panose="02040503050406030204" pitchFamily="18" charset="0"/>
                          </a:rPr>
                          <m:t>𝟑</m:t>
                        </m:r>
                      </m:sup>
                    </m:sSup>
                  </m:oMath>
                </a14:m>
                <a:r>
                  <a:rPr lang="en-US" sz="1600" spc="-5" dirty="0">
                    <a:solidFill>
                      <a:srgbClr val="FFFFFF"/>
                    </a:solidFill>
                    <a:latin typeface="Verdana"/>
                  </a:rPr>
                  <a:t>) + (9*</a:t>
                </a:r>
                <a14:m>
                  <m:oMath xmlns:m="http://schemas.openxmlformats.org/officeDocument/2006/math">
                    <m:sSup>
                      <m:sSupPr>
                        <m:ctrlPr>
                          <a:rPr lang="en-US" sz="1600" i="1" spc="-5">
                            <a:solidFill>
                              <a:srgbClr val="FFFFFF"/>
                            </a:solidFill>
                            <a:latin typeface="Cambria Math" panose="02040503050406030204" pitchFamily="18" charset="0"/>
                          </a:rPr>
                        </m:ctrlPr>
                      </m:sSupPr>
                      <m:e>
                        <m:r>
                          <a:rPr lang="en-US" sz="1600" spc="-5">
                            <a:solidFill>
                              <a:srgbClr val="FFFFFF"/>
                            </a:solidFill>
                            <a:latin typeface="Cambria Math" panose="02040503050406030204" pitchFamily="18" charset="0"/>
                          </a:rPr>
                          <m:t>𝟏𝟎</m:t>
                        </m:r>
                      </m:e>
                      <m:sup>
                        <m:r>
                          <a:rPr lang="en-US" sz="1600" spc="-5">
                            <a:solidFill>
                              <a:srgbClr val="FFFFFF"/>
                            </a:solidFill>
                            <a:latin typeface="Cambria Math" panose="02040503050406030204" pitchFamily="18" charset="0"/>
                          </a:rPr>
                          <m:t>𝟐</m:t>
                        </m:r>
                      </m:sup>
                    </m:sSup>
                  </m:oMath>
                </a14:m>
                <a:r>
                  <a:rPr lang="en-US" sz="1600" spc="-5" dirty="0">
                    <a:solidFill>
                      <a:srgbClr val="FFFFFF"/>
                    </a:solidFill>
                    <a:latin typeface="Verdana"/>
                  </a:rPr>
                  <a:t>) + (4*</a:t>
                </a:r>
                <a14:m>
                  <m:oMath xmlns:m="http://schemas.openxmlformats.org/officeDocument/2006/math">
                    <m:sSup>
                      <m:sSupPr>
                        <m:ctrlPr>
                          <a:rPr lang="en-US" sz="1600" i="1" spc="-5">
                            <a:solidFill>
                              <a:srgbClr val="FFFFFF"/>
                            </a:solidFill>
                            <a:latin typeface="Cambria Math" panose="02040503050406030204" pitchFamily="18" charset="0"/>
                          </a:rPr>
                        </m:ctrlPr>
                      </m:sSupPr>
                      <m:e>
                        <m:r>
                          <a:rPr lang="en-US" sz="1600" spc="-5">
                            <a:solidFill>
                              <a:srgbClr val="FFFFFF"/>
                            </a:solidFill>
                            <a:latin typeface="Cambria Math" panose="02040503050406030204" pitchFamily="18" charset="0"/>
                          </a:rPr>
                          <m:t>𝟏𝟎</m:t>
                        </m:r>
                      </m:e>
                      <m:sup>
                        <m:r>
                          <a:rPr lang="en-US" sz="1600" spc="-5">
                            <a:solidFill>
                              <a:srgbClr val="FFFFFF"/>
                            </a:solidFill>
                            <a:latin typeface="Cambria Math" panose="02040503050406030204" pitchFamily="18" charset="0"/>
                          </a:rPr>
                          <m:t>𝟏</m:t>
                        </m:r>
                      </m:sup>
                    </m:sSup>
                  </m:oMath>
                </a14:m>
                <a:r>
                  <a:rPr lang="en-US" sz="1600" spc="-5" dirty="0">
                    <a:solidFill>
                      <a:srgbClr val="FFFFFF"/>
                    </a:solidFill>
                    <a:latin typeface="Verdana"/>
                  </a:rPr>
                  <a:t>) + (5*</a:t>
                </a:r>
                <a14:m>
                  <m:oMath xmlns:m="http://schemas.openxmlformats.org/officeDocument/2006/math">
                    <m:sSup>
                      <m:sSupPr>
                        <m:ctrlPr>
                          <a:rPr lang="en-US" sz="1600" i="1" spc="-5">
                            <a:solidFill>
                              <a:srgbClr val="FFFFFF"/>
                            </a:solidFill>
                            <a:latin typeface="Cambria Math" panose="02040503050406030204" pitchFamily="18" charset="0"/>
                          </a:rPr>
                        </m:ctrlPr>
                      </m:sSupPr>
                      <m:e>
                        <m:r>
                          <a:rPr lang="en-US" sz="1600" spc="-5">
                            <a:solidFill>
                              <a:srgbClr val="FFFFFF"/>
                            </a:solidFill>
                            <a:latin typeface="Cambria Math" panose="02040503050406030204" pitchFamily="18" charset="0"/>
                          </a:rPr>
                          <m:t>𝟏𝟎</m:t>
                        </m:r>
                      </m:e>
                      <m:sup>
                        <m:r>
                          <a:rPr lang="en-US" sz="1600" spc="-5">
                            <a:solidFill>
                              <a:srgbClr val="FFFFFF"/>
                            </a:solidFill>
                            <a:latin typeface="Cambria Math" panose="02040503050406030204" pitchFamily="18" charset="0"/>
                          </a:rPr>
                          <m:t>𝟎</m:t>
                        </m:r>
                      </m:sup>
                    </m:sSup>
                  </m:oMath>
                </a14:m>
                <a:r>
                  <a:rPr lang="en-US" sz="1600" spc="-5" dirty="0">
                    <a:solidFill>
                      <a:srgbClr val="FFFFFF"/>
                    </a:solidFill>
                    <a:latin typeface="Verdana"/>
                  </a:rPr>
                  <a:t>)</a:t>
                </a:r>
              </a:p>
              <a:p>
                <a:pPr>
                  <a:lnSpc>
                    <a:spcPct val="150000"/>
                  </a:lnSpc>
                </a:pPr>
                <a:r>
                  <a:rPr lang="en-US" sz="1600" spc="-5" dirty="0">
                    <a:solidFill>
                      <a:srgbClr val="FFFFFF"/>
                    </a:solidFill>
                    <a:latin typeface="Verdana"/>
                  </a:rPr>
                  <a:t>For an n-digit number, the value that each digit represents depends on   its weight or position.</a:t>
                </a:r>
              </a:p>
              <a:p>
                <a:pPr>
                  <a:lnSpc>
                    <a:spcPct val="150000"/>
                  </a:lnSpc>
                </a:pPr>
                <a:r>
                  <a:rPr lang="en-US" sz="1600" spc="-5" dirty="0">
                    <a:solidFill>
                      <a:srgbClr val="FFFFFF"/>
                    </a:solidFill>
                    <a:latin typeface="Verdana"/>
                  </a:rPr>
                  <a:t>The weights are based on powers of 10</a:t>
                </a:r>
              </a:p>
              <a:p>
                <a:pPr lvl="1">
                  <a:lnSpc>
                    <a:spcPct val="150000"/>
                  </a:lnSpc>
                </a:pPr>
                <a:r>
                  <a:rPr lang="en-US" sz="1600" spc="-5" dirty="0">
                    <a:solidFill>
                      <a:srgbClr val="FFFFFF"/>
                    </a:solidFill>
                    <a:latin typeface="Verdana"/>
                  </a:rPr>
                  <a:t>1024 =                                                                  = 1000 + 20 + 4</a:t>
                </a:r>
              </a:p>
            </p:txBody>
          </p:sp>
        </mc:Choice>
        <mc:Fallback xmlns="">
          <p:sp>
            <p:nvSpPr>
              <p:cNvPr id="4" name="Content Placeholder 2">
                <a:extLst>
                  <a:ext uri="{FF2B5EF4-FFF2-40B4-BE49-F238E27FC236}">
                    <a16:creationId xmlns:a16="http://schemas.microsoft.com/office/drawing/2014/main" id="{91DF3904-5E5C-52BE-7A83-956647F511A0}"/>
                  </a:ext>
                </a:extLst>
              </p:cNvPr>
              <p:cNvSpPr txBox="1">
                <a:spLocks noRot="1" noChangeAspect="1" noMove="1" noResize="1" noEditPoints="1" noAdjustHandles="1" noChangeArrowheads="1" noChangeShapeType="1" noTextEdit="1"/>
              </p:cNvSpPr>
              <p:nvPr/>
            </p:nvSpPr>
            <p:spPr>
              <a:xfrm>
                <a:off x="533400" y="850817"/>
                <a:ext cx="8001000" cy="3441866"/>
              </a:xfrm>
              <a:prstGeom prst="rect">
                <a:avLst/>
              </a:prstGeom>
              <a:blipFill>
                <a:blip r:embed="rId2"/>
                <a:stretch>
                  <a:fillRect l="-4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410D05-BEC9-740D-AC93-738061EE01CE}"/>
                  </a:ext>
                </a:extLst>
              </p:cNvPr>
              <p:cNvSpPr txBox="1"/>
              <p:nvPr/>
            </p:nvSpPr>
            <p:spPr>
              <a:xfrm>
                <a:off x="1295400" y="3486150"/>
                <a:ext cx="5334000" cy="462306"/>
              </a:xfrm>
              <a:prstGeom prst="rect">
                <a:avLst/>
              </a:prstGeom>
              <a:noFill/>
            </p:spPr>
            <p:txBody>
              <a:bodyPr wrap="square">
                <a:spAutoFit/>
              </a:bodyPr>
              <a:lstStyle/>
              <a:p>
                <a:pPr lvl="1">
                  <a:lnSpc>
                    <a:spcPct val="150000"/>
                  </a:lnSpc>
                </a:pPr>
                <a:r>
                  <a:rPr lang="en-US" sz="1800" spc="-5" dirty="0">
                    <a:solidFill>
                      <a:srgbClr val="FFFFFF"/>
                    </a:solidFill>
                    <a:latin typeface="Verdana"/>
                  </a:rPr>
                  <a:t> (1*</a:t>
                </a:r>
                <a14:m>
                  <m:oMath xmlns:m="http://schemas.openxmlformats.org/officeDocument/2006/math">
                    <m:sSup>
                      <m:sSupPr>
                        <m:ctrlPr>
                          <a:rPr lang="en-US" sz="1800" i="1" spc="-5">
                            <a:solidFill>
                              <a:srgbClr val="FFFFFF"/>
                            </a:solidFill>
                            <a:latin typeface="Cambria Math" panose="02040503050406030204" pitchFamily="18" charset="0"/>
                          </a:rPr>
                        </m:ctrlPr>
                      </m:sSupPr>
                      <m:e>
                        <m:r>
                          <a:rPr lang="en-US" sz="1800" spc="-5">
                            <a:solidFill>
                              <a:srgbClr val="FFFFFF"/>
                            </a:solidFill>
                            <a:latin typeface="Cambria Math" panose="02040503050406030204" pitchFamily="18" charset="0"/>
                          </a:rPr>
                          <m:t>𝟏𝟎</m:t>
                        </m:r>
                      </m:e>
                      <m:sup>
                        <m:r>
                          <a:rPr lang="en-US" sz="1800" spc="-5">
                            <a:solidFill>
                              <a:srgbClr val="FFFFFF"/>
                            </a:solidFill>
                            <a:latin typeface="Cambria Math" panose="02040503050406030204" pitchFamily="18" charset="0"/>
                          </a:rPr>
                          <m:t>𝟑</m:t>
                        </m:r>
                      </m:sup>
                    </m:sSup>
                  </m:oMath>
                </a14:m>
                <a:r>
                  <a:rPr lang="en-US" sz="1800" spc="-5" dirty="0">
                    <a:solidFill>
                      <a:srgbClr val="FFFFFF"/>
                    </a:solidFill>
                    <a:latin typeface="Verdana"/>
                  </a:rPr>
                  <a:t>) + (0*</a:t>
                </a:r>
                <a14:m>
                  <m:oMath xmlns:m="http://schemas.openxmlformats.org/officeDocument/2006/math">
                    <m:sSup>
                      <m:sSupPr>
                        <m:ctrlPr>
                          <a:rPr lang="en-US" sz="1800" i="1" spc="-5">
                            <a:solidFill>
                              <a:srgbClr val="FFFFFF"/>
                            </a:solidFill>
                            <a:latin typeface="Cambria Math" panose="02040503050406030204" pitchFamily="18" charset="0"/>
                          </a:rPr>
                        </m:ctrlPr>
                      </m:sSupPr>
                      <m:e>
                        <m:r>
                          <a:rPr lang="en-US" sz="1800" spc="-5">
                            <a:solidFill>
                              <a:srgbClr val="FFFFFF"/>
                            </a:solidFill>
                            <a:latin typeface="Cambria Math" panose="02040503050406030204" pitchFamily="18" charset="0"/>
                          </a:rPr>
                          <m:t>𝟏𝟎</m:t>
                        </m:r>
                      </m:e>
                      <m:sup>
                        <m:r>
                          <a:rPr lang="en-US" sz="1800" spc="-5">
                            <a:solidFill>
                              <a:srgbClr val="FFFFFF"/>
                            </a:solidFill>
                            <a:latin typeface="Cambria Math" panose="02040503050406030204" pitchFamily="18" charset="0"/>
                          </a:rPr>
                          <m:t>𝟐</m:t>
                        </m:r>
                      </m:sup>
                    </m:sSup>
                  </m:oMath>
                </a14:m>
                <a:r>
                  <a:rPr lang="en-US" sz="1800" spc="-5" dirty="0">
                    <a:solidFill>
                      <a:srgbClr val="FFFFFF"/>
                    </a:solidFill>
                    <a:latin typeface="Verdana"/>
                  </a:rPr>
                  <a:t>) + (2*</a:t>
                </a:r>
                <a14:m>
                  <m:oMath xmlns:m="http://schemas.openxmlformats.org/officeDocument/2006/math">
                    <m:sSup>
                      <m:sSupPr>
                        <m:ctrlPr>
                          <a:rPr lang="en-US" sz="1800" i="1" spc="-5">
                            <a:solidFill>
                              <a:srgbClr val="FFFFFF"/>
                            </a:solidFill>
                            <a:latin typeface="Cambria Math" panose="02040503050406030204" pitchFamily="18" charset="0"/>
                          </a:rPr>
                        </m:ctrlPr>
                      </m:sSupPr>
                      <m:e>
                        <m:r>
                          <a:rPr lang="en-US" sz="1800" spc="-5">
                            <a:solidFill>
                              <a:srgbClr val="FFFFFF"/>
                            </a:solidFill>
                            <a:latin typeface="Cambria Math" panose="02040503050406030204" pitchFamily="18" charset="0"/>
                          </a:rPr>
                          <m:t>𝟏𝟎</m:t>
                        </m:r>
                      </m:e>
                      <m:sup>
                        <m:r>
                          <a:rPr lang="en-US" sz="1800" spc="-5">
                            <a:solidFill>
                              <a:srgbClr val="FFFFFF"/>
                            </a:solidFill>
                            <a:latin typeface="Cambria Math" panose="02040503050406030204" pitchFamily="18" charset="0"/>
                          </a:rPr>
                          <m:t>𝟏</m:t>
                        </m:r>
                      </m:sup>
                    </m:sSup>
                  </m:oMath>
                </a14:m>
                <a:r>
                  <a:rPr lang="en-US" sz="1800" spc="-5" dirty="0">
                    <a:solidFill>
                      <a:srgbClr val="FFFFFF"/>
                    </a:solidFill>
                    <a:latin typeface="Verdana"/>
                  </a:rPr>
                  <a:t>) + (4*</a:t>
                </a:r>
                <a14:m>
                  <m:oMath xmlns:m="http://schemas.openxmlformats.org/officeDocument/2006/math">
                    <m:sSup>
                      <m:sSupPr>
                        <m:ctrlPr>
                          <a:rPr lang="en-US" sz="1800" i="1" spc="-5">
                            <a:solidFill>
                              <a:srgbClr val="FFFFFF"/>
                            </a:solidFill>
                            <a:latin typeface="Cambria Math" panose="02040503050406030204" pitchFamily="18" charset="0"/>
                          </a:rPr>
                        </m:ctrlPr>
                      </m:sSupPr>
                      <m:e>
                        <m:r>
                          <a:rPr lang="en-US" sz="1800" spc="-5">
                            <a:solidFill>
                              <a:srgbClr val="FFFFFF"/>
                            </a:solidFill>
                            <a:latin typeface="Cambria Math" panose="02040503050406030204" pitchFamily="18" charset="0"/>
                          </a:rPr>
                          <m:t>𝟏𝟎</m:t>
                        </m:r>
                      </m:e>
                      <m:sup>
                        <m:r>
                          <a:rPr lang="en-US" sz="1800" spc="-5">
                            <a:solidFill>
                              <a:srgbClr val="FFFFFF"/>
                            </a:solidFill>
                            <a:latin typeface="Cambria Math" panose="02040503050406030204" pitchFamily="18" charset="0"/>
                          </a:rPr>
                          <m:t>𝟎</m:t>
                        </m:r>
                      </m:sup>
                    </m:sSup>
                  </m:oMath>
                </a14:m>
                <a:r>
                  <a:rPr lang="en-US" sz="1800" spc="-5" dirty="0">
                    <a:solidFill>
                      <a:srgbClr val="FFFFFF"/>
                    </a:solidFill>
                    <a:latin typeface="Verdana"/>
                  </a:rPr>
                  <a:t>) </a:t>
                </a:r>
              </a:p>
            </p:txBody>
          </p:sp>
        </mc:Choice>
        <mc:Fallback xmlns="">
          <p:sp>
            <p:nvSpPr>
              <p:cNvPr id="9" name="TextBox 8">
                <a:extLst>
                  <a:ext uri="{FF2B5EF4-FFF2-40B4-BE49-F238E27FC236}">
                    <a16:creationId xmlns:a16="http://schemas.microsoft.com/office/drawing/2014/main" id="{05410D05-BEC9-740D-AC93-738061EE01CE}"/>
                  </a:ext>
                </a:extLst>
              </p:cNvPr>
              <p:cNvSpPr txBox="1">
                <a:spLocks noRot="1" noChangeAspect="1" noMove="1" noResize="1" noEditPoints="1" noAdjustHandles="1" noChangeArrowheads="1" noChangeShapeType="1" noTextEdit="1"/>
              </p:cNvSpPr>
              <p:nvPr/>
            </p:nvSpPr>
            <p:spPr>
              <a:xfrm>
                <a:off x="1295400" y="3486150"/>
                <a:ext cx="5334000" cy="462306"/>
              </a:xfrm>
              <a:prstGeom prst="rect">
                <a:avLst/>
              </a:prstGeom>
              <a:blipFill>
                <a:blip r:embed="rId3"/>
                <a:stretch>
                  <a:fillRect r="-1029" b="-19737"/>
                </a:stretch>
              </a:blipFill>
            </p:spPr>
            <p:txBody>
              <a:bodyPr/>
              <a:lstStyle/>
              <a:p>
                <a:r>
                  <a:rPr lang="ar-EG">
                    <a:noFill/>
                  </a:rPr>
                  <a:t> </a:t>
                </a:r>
              </a:p>
            </p:txBody>
          </p:sp>
        </mc:Fallback>
      </mc:AlternateContent>
    </p:spTree>
    <p:extLst>
      <p:ext uri="{BB962C8B-B14F-4D97-AF65-F5344CB8AC3E}">
        <p14:creationId xmlns:p14="http://schemas.microsoft.com/office/powerpoint/2010/main" val="3438385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92E8200-D0DE-C818-6430-FF378A3D0489}"/>
              </a:ext>
            </a:extLst>
          </p:cNvPr>
          <p:cNvSpPr>
            <a:spLocks noGrp="1"/>
          </p:cNvSpPr>
          <p:nvPr>
            <p:ph type="title"/>
          </p:nvPr>
        </p:nvSpPr>
        <p:spPr>
          <a:xfrm>
            <a:off x="228600" y="209550"/>
            <a:ext cx="3048000" cy="276999"/>
          </a:xfrm>
        </p:spPr>
        <p:txBody>
          <a:bodyPr/>
          <a:lstStyle/>
          <a:p>
            <a:r>
              <a:rPr lang="en-US" sz="1800" b="1" u="sng" spc="-90" dirty="0">
                <a:solidFill>
                  <a:srgbClr val="FFFFFF"/>
                </a:solidFill>
                <a:latin typeface="Tahoma"/>
                <a:cs typeface="Tahoma"/>
              </a:rPr>
              <a:t>The Binary Number System</a:t>
            </a:r>
          </a:p>
        </p:txBody>
      </p:sp>
      <p:sp>
        <p:nvSpPr>
          <p:cNvPr id="4" name="Content Placeholder 2">
            <a:extLst>
              <a:ext uri="{FF2B5EF4-FFF2-40B4-BE49-F238E27FC236}">
                <a16:creationId xmlns:a16="http://schemas.microsoft.com/office/drawing/2014/main" id="{669ACAD7-B814-14B8-1FBA-872E12CE4BBD}"/>
              </a:ext>
            </a:extLst>
          </p:cNvPr>
          <p:cNvSpPr txBox="1">
            <a:spLocks/>
          </p:cNvSpPr>
          <p:nvPr/>
        </p:nvSpPr>
        <p:spPr>
          <a:xfrm>
            <a:off x="533400" y="590550"/>
            <a:ext cx="8610600" cy="4191000"/>
          </a:xfrm>
          <a:prstGeom prst="rect">
            <a:avLst/>
          </a:prstGeom>
        </p:spPr>
        <p:txBody>
          <a:bodyPr>
            <a:no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en-US" sz="1600" spc="-5" dirty="0">
                <a:solidFill>
                  <a:srgbClr val="FFFFFF"/>
                </a:solidFill>
                <a:latin typeface="Verdana"/>
              </a:rPr>
              <a:t>Name :  Binary  </a:t>
            </a:r>
          </a:p>
          <a:p>
            <a:pPr>
              <a:lnSpc>
                <a:spcPct val="150000"/>
              </a:lnSpc>
            </a:pPr>
            <a:r>
              <a:rPr lang="en-US" sz="1600" spc="-5" dirty="0">
                <a:solidFill>
                  <a:srgbClr val="FFFFFF"/>
                </a:solidFill>
                <a:latin typeface="Verdana"/>
              </a:rPr>
              <a:t>Base ( 2 ) system</a:t>
            </a:r>
          </a:p>
          <a:p>
            <a:pPr>
              <a:lnSpc>
                <a:spcPct val="150000"/>
              </a:lnSpc>
            </a:pPr>
            <a:r>
              <a:rPr lang="en-US" sz="1600" spc="-5" dirty="0">
                <a:solidFill>
                  <a:srgbClr val="FFFFFF"/>
                </a:solidFill>
                <a:latin typeface="Verdana"/>
              </a:rPr>
              <a:t>Characteristics : Two symbols        0 1</a:t>
            </a:r>
          </a:p>
          <a:p>
            <a:pPr>
              <a:lnSpc>
                <a:spcPct val="150000"/>
              </a:lnSpc>
            </a:pPr>
            <a:r>
              <a:rPr lang="en-US" sz="1600" spc="-5" dirty="0">
                <a:solidFill>
                  <a:srgbClr val="FFFFFF"/>
                </a:solidFill>
                <a:latin typeface="Verdana"/>
              </a:rPr>
              <a:t>Most (digital) computers use the binary number system</a:t>
            </a:r>
          </a:p>
          <a:p>
            <a:pPr>
              <a:lnSpc>
                <a:spcPct val="150000"/>
              </a:lnSpc>
            </a:pPr>
            <a:r>
              <a:rPr lang="en-US" sz="1600" spc="-5" dirty="0">
                <a:solidFill>
                  <a:srgbClr val="FFFFFF"/>
                </a:solidFill>
                <a:latin typeface="Verdana"/>
              </a:rPr>
              <a:t>Terminology:</a:t>
            </a:r>
          </a:p>
          <a:p>
            <a:pPr lvl="1">
              <a:lnSpc>
                <a:spcPct val="150000"/>
              </a:lnSpc>
            </a:pPr>
            <a:r>
              <a:rPr lang="en-US" sz="1600" spc="-5" dirty="0">
                <a:solidFill>
                  <a:srgbClr val="FFFFFF"/>
                </a:solidFill>
                <a:latin typeface="Verdana"/>
              </a:rPr>
              <a:t>Bit: a binary digit</a:t>
            </a:r>
          </a:p>
          <a:p>
            <a:pPr lvl="1">
              <a:lnSpc>
                <a:spcPct val="150000"/>
              </a:lnSpc>
            </a:pPr>
            <a:r>
              <a:rPr lang="en-US" sz="1600" spc="-5" dirty="0">
                <a:solidFill>
                  <a:srgbClr val="FFFFFF"/>
                </a:solidFill>
                <a:latin typeface="Verdana"/>
              </a:rPr>
              <a:t>Byte: (typically) 8 bits</a:t>
            </a:r>
          </a:p>
          <a:p>
            <a:pPr>
              <a:lnSpc>
                <a:spcPct val="150000"/>
              </a:lnSpc>
            </a:pPr>
            <a:r>
              <a:rPr lang="en-US" sz="1600" spc="-5" dirty="0">
                <a:solidFill>
                  <a:srgbClr val="FFFFFF"/>
                </a:solidFill>
                <a:latin typeface="Verdana"/>
              </a:rPr>
              <a:t>For an n-digit number, the value of a digit in each column depends on its position.</a:t>
            </a:r>
          </a:p>
          <a:p>
            <a:pPr>
              <a:lnSpc>
                <a:spcPct val="150000"/>
              </a:lnSpc>
            </a:pPr>
            <a:r>
              <a:rPr lang="en-US" sz="1600" spc="-5" dirty="0">
                <a:solidFill>
                  <a:srgbClr val="FFFFFF"/>
                </a:solidFill>
                <a:latin typeface="Verdana"/>
              </a:rPr>
              <a:t>The weights are based on powers of 2.</a:t>
            </a:r>
          </a:p>
          <a:p>
            <a:pPr lvl="1">
              <a:lnSpc>
                <a:spcPct val="150000"/>
              </a:lnSpc>
            </a:pPr>
            <a:r>
              <a:rPr lang="en-US" sz="1600" spc="-5" dirty="0">
                <a:solidFill>
                  <a:srgbClr val="FFFFFF"/>
                </a:solidFill>
                <a:latin typeface="Verdana"/>
              </a:rPr>
              <a:t>(1011)2 =                                                         =  8 + 2 + 1 = (11)10</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D544140-6F67-5A67-738B-5AB46F4863A8}"/>
                  </a:ext>
                </a:extLst>
              </p:cNvPr>
              <p:cNvSpPr txBox="1"/>
              <p:nvPr/>
            </p:nvSpPr>
            <p:spPr>
              <a:xfrm>
                <a:off x="1600200" y="3867150"/>
                <a:ext cx="4724400" cy="462306"/>
              </a:xfrm>
              <a:prstGeom prst="rect">
                <a:avLst/>
              </a:prstGeom>
              <a:noFill/>
            </p:spPr>
            <p:txBody>
              <a:bodyPr wrap="square">
                <a:spAutoFit/>
              </a:bodyPr>
              <a:lstStyle/>
              <a:p>
                <a:pPr lvl="1">
                  <a:lnSpc>
                    <a:spcPct val="150000"/>
                  </a:lnSpc>
                </a:pPr>
                <a:r>
                  <a:rPr lang="en-US" sz="1800" spc="-5" dirty="0">
                    <a:solidFill>
                      <a:srgbClr val="FFFFFF"/>
                    </a:solidFill>
                    <a:latin typeface="Verdana"/>
                  </a:rPr>
                  <a:t>(1*</a:t>
                </a:r>
                <a14:m>
                  <m:oMath xmlns:m="http://schemas.openxmlformats.org/officeDocument/2006/math">
                    <m:sSup>
                      <m:sSupPr>
                        <m:ctrlPr>
                          <a:rPr lang="en-US" sz="1800" i="1" spc="-5">
                            <a:solidFill>
                              <a:srgbClr val="FFFFFF"/>
                            </a:solidFill>
                            <a:latin typeface="Cambria Math" panose="02040503050406030204" pitchFamily="18" charset="0"/>
                          </a:rPr>
                        </m:ctrlPr>
                      </m:sSupPr>
                      <m:e>
                        <m:r>
                          <a:rPr lang="en-US" sz="1800" b="0" i="1" spc="-5" smtClean="0">
                            <a:solidFill>
                              <a:srgbClr val="FFFFFF"/>
                            </a:solidFill>
                            <a:latin typeface="Cambria Math" panose="02040503050406030204" pitchFamily="18" charset="0"/>
                          </a:rPr>
                          <m:t>2</m:t>
                        </m:r>
                      </m:e>
                      <m:sup>
                        <m:r>
                          <a:rPr lang="en-US" sz="1800" spc="-5">
                            <a:solidFill>
                              <a:srgbClr val="FFFFFF"/>
                            </a:solidFill>
                            <a:latin typeface="Cambria Math" panose="02040503050406030204" pitchFamily="18" charset="0"/>
                          </a:rPr>
                          <m:t>𝟑</m:t>
                        </m:r>
                      </m:sup>
                    </m:sSup>
                  </m:oMath>
                </a14:m>
                <a:r>
                  <a:rPr lang="en-US" sz="1800" spc="-5" dirty="0">
                    <a:solidFill>
                      <a:srgbClr val="FFFFFF"/>
                    </a:solidFill>
                    <a:latin typeface="Verdana"/>
                  </a:rPr>
                  <a:t>) + (0*</a:t>
                </a:r>
                <a14:m>
                  <m:oMath xmlns:m="http://schemas.openxmlformats.org/officeDocument/2006/math">
                    <m:sSup>
                      <m:sSupPr>
                        <m:ctrlPr>
                          <a:rPr lang="en-US" sz="1800" i="1" spc="-5" smtClean="0">
                            <a:solidFill>
                              <a:srgbClr val="FFFFFF"/>
                            </a:solidFill>
                            <a:latin typeface="Cambria Math" panose="02040503050406030204" pitchFamily="18" charset="0"/>
                          </a:rPr>
                        </m:ctrlPr>
                      </m:sSupPr>
                      <m:e>
                        <m:r>
                          <a:rPr lang="en-US" sz="1800" b="0" i="0" spc="-5" smtClean="0">
                            <a:solidFill>
                              <a:srgbClr val="FFFFFF"/>
                            </a:solidFill>
                            <a:latin typeface="Cambria Math" panose="02040503050406030204" pitchFamily="18" charset="0"/>
                          </a:rPr>
                          <m:t>2</m:t>
                        </m:r>
                      </m:e>
                      <m:sup>
                        <m:r>
                          <a:rPr lang="en-US" sz="1800" spc="-5">
                            <a:solidFill>
                              <a:srgbClr val="FFFFFF"/>
                            </a:solidFill>
                            <a:latin typeface="Cambria Math" panose="02040503050406030204" pitchFamily="18" charset="0"/>
                          </a:rPr>
                          <m:t>𝟐</m:t>
                        </m:r>
                      </m:sup>
                    </m:sSup>
                  </m:oMath>
                </a14:m>
                <a:r>
                  <a:rPr lang="en-US" sz="1800" spc="-5" dirty="0">
                    <a:solidFill>
                      <a:srgbClr val="FFFFFF"/>
                    </a:solidFill>
                    <a:latin typeface="Verdana"/>
                  </a:rPr>
                  <a:t>) + (1*</a:t>
                </a:r>
                <a14:m>
                  <m:oMath xmlns:m="http://schemas.openxmlformats.org/officeDocument/2006/math">
                    <m:sSup>
                      <m:sSupPr>
                        <m:ctrlPr>
                          <a:rPr lang="en-US" sz="1800" i="1" spc="-5">
                            <a:solidFill>
                              <a:srgbClr val="FFFFFF"/>
                            </a:solidFill>
                            <a:latin typeface="Cambria Math" panose="02040503050406030204" pitchFamily="18" charset="0"/>
                          </a:rPr>
                        </m:ctrlPr>
                      </m:sSupPr>
                      <m:e>
                        <m:r>
                          <a:rPr lang="en-US" sz="1800" b="0" i="0" spc="-5" smtClean="0">
                            <a:solidFill>
                              <a:srgbClr val="FFFFFF"/>
                            </a:solidFill>
                            <a:latin typeface="Cambria Math" panose="02040503050406030204" pitchFamily="18" charset="0"/>
                          </a:rPr>
                          <m:t>2</m:t>
                        </m:r>
                      </m:e>
                      <m:sup>
                        <m:r>
                          <a:rPr lang="en-US" sz="1800" spc="-5">
                            <a:solidFill>
                              <a:srgbClr val="FFFFFF"/>
                            </a:solidFill>
                            <a:latin typeface="Cambria Math" panose="02040503050406030204" pitchFamily="18" charset="0"/>
                          </a:rPr>
                          <m:t>𝟏</m:t>
                        </m:r>
                      </m:sup>
                    </m:sSup>
                  </m:oMath>
                </a14:m>
                <a:r>
                  <a:rPr lang="en-US" sz="1800" spc="-5" dirty="0">
                    <a:solidFill>
                      <a:srgbClr val="FFFFFF"/>
                    </a:solidFill>
                    <a:latin typeface="Verdana"/>
                  </a:rPr>
                  <a:t>) + (1*</a:t>
                </a:r>
                <a14:m>
                  <m:oMath xmlns:m="http://schemas.openxmlformats.org/officeDocument/2006/math">
                    <m:sSup>
                      <m:sSupPr>
                        <m:ctrlPr>
                          <a:rPr lang="en-US" sz="1800" i="1" spc="-5">
                            <a:solidFill>
                              <a:srgbClr val="FFFFFF"/>
                            </a:solidFill>
                            <a:latin typeface="Cambria Math" panose="02040503050406030204" pitchFamily="18" charset="0"/>
                          </a:rPr>
                        </m:ctrlPr>
                      </m:sSupPr>
                      <m:e>
                        <m:r>
                          <a:rPr lang="en-US" sz="1800" b="0" i="0" spc="-5" smtClean="0">
                            <a:solidFill>
                              <a:srgbClr val="FFFFFF"/>
                            </a:solidFill>
                            <a:latin typeface="Cambria Math" panose="02040503050406030204" pitchFamily="18" charset="0"/>
                          </a:rPr>
                          <m:t>2</m:t>
                        </m:r>
                      </m:e>
                      <m:sup>
                        <m:r>
                          <a:rPr lang="en-US" sz="1800" spc="-5">
                            <a:solidFill>
                              <a:srgbClr val="FFFFFF"/>
                            </a:solidFill>
                            <a:latin typeface="Cambria Math" panose="02040503050406030204" pitchFamily="18" charset="0"/>
                          </a:rPr>
                          <m:t>𝟎</m:t>
                        </m:r>
                      </m:sup>
                    </m:sSup>
                  </m:oMath>
                </a14:m>
                <a:r>
                  <a:rPr lang="en-US" sz="1800" spc="-5" dirty="0">
                    <a:solidFill>
                      <a:srgbClr val="FFFFFF"/>
                    </a:solidFill>
                    <a:latin typeface="Verdana"/>
                  </a:rPr>
                  <a:t>) </a:t>
                </a:r>
              </a:p>
            </p:txBody>
          </p:sp>
        </mc:Choice>
        <mc:Fallback xmlns="">
          <p:sp>
            <p:nvSpPr>
              <p:cNvPr id="2" name="TextBox 1">
                <a:extLst>
                  <a:ext uri="{FF2B5EF4-FFF2-40B4-BE49-F238E27FC236}">
                    <a16:creationId xmlns:a16="http://schemas.microsoft.com/office/drawing/2014/main" id="{ED544140-6F67-5A67-738B-5AB46F4863A8}"/>
                  </a:ext>
                </a:extLst>
              </p:cNvPr>
              <p:cNvSpPr txBox="1">
                <a:spLocks noRot="1" noChangeAspect="1" noMove="1" noResize="1" noEditPoints="1" noAdjustHandles="1" noChangeArrowheads="1" noChangeShapeType="1" noTextEdit="1"/>
              </p:cNvSpPr>
              <p:nvPr/>
            </p:nvSpPr>
            <p:spPr>
              <a:xfrm>
                <a:off x="1600200" y="3867150"/>
                <a:ext cx="4724400" cy="462306"/>
              </a:xfrm>
              <a:prstGeom prst="rect">
                <a:avLst/>
              </a:prstGeom>
              <a:blipFill>
                <a:blip r:embed="rId2"/>
                <a:stretch>
                  <a:fillRect r="-516" b="-19737"/>
                </a:stretch>
              </a:blipFill>
            </p:spPr>
            <p:txBody>
              <a:bodyPr/>
              <a:lstStyle/>
              <a:p>
                <a:r>
                  <a:rPr lang="ar-EG">
                    <a:noFill/>
                  </a:rPr>
                  <a:t> </a:t>
                </a:r>
              </a:p>
            </p:txBody>
          </p:sp>
        </mc:Fallback>
      </mc:AlternateContent>
    </p:spTree>
    <p:extLst>
      <p:ext uri="{BB962C8B-B14F-4D97-AF65-F5344CB8AC3E}">
        <p14:creationId xmlns:p14="http://schemas.microsoft.com/office/powerpoint/2010/main" val="60531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8033" y="193370"/>
            <a:ext cx="2715260" cy="300355"/>
          </a:xfrm>
          <a:prstGeom prst="rect">
            <a:avLst/>
          </a:prstGeom>
        </p:spPr>
        <p:txBody>
          <a:bodyPr vert="horz" wrap="square" lIns="0" tIns="12700" rIns="0" bIns="0" rtlCol="0">
            <a:spAutoFit/>
          </a:bodyPr>
          <a:lstStyle/>
          <a:p>
            <a:pPr marL="12700">
              <a:lnSpc>
                <a:spcPct val="100000"/>
              </a:lnSpc>
              <a:spcBef>
                <a:spcPts val="100"/>
              </a:spcBef>
            </a:pPr>
            <a:r>
              <a:rPr sz="1800" b="1" spc="-150" dirty="0">
                <a:solidFill>
                  <a:srgbClr val="FFFFFF"/>
                </a:solidFill>
                <a:latin typeface="Tahoma"/>
                <a:cs typeface="Tahoma"/>
              </a:rPr>
              <a:t>Intro</a:t>
            </a:r>
            <a:r>
              <a:rPr sz="1800" b="1" spc="-254" dirty="0">
                <a:solidFill>
                  <a:srgbClr val="FFFFFF"/>
                </a:solidFill>
                <a:latin typeface="Tahoma"/>
                <a:cs typeface="Tahoma"/>
              </a:rPr>
              <a:t> </a:t>
            </a:r>
            <a:r>
              <a:rPr sz="1800" b="1" spc="-65" dirty="0">
                <a:solidFill>
                  <a:srgbClr val="FFFFFF"/>
                </a:solidFill>
                <a:latin typeface="Tahoma"/>
                <a:cs typeface="Tahoma"/>
              </a:rPr>
              <a:t>to</a:t>
            </a:r>
            <a:r>
              <a:rPr sz="1800" b="1" spc="-190" dirty="0">
                <a:solidFill>
                  <a:srgbClr val="FFFFFF"/>
                </a:solidFill>
                <a:latin typeface="Tahoma"/>
                <a:cs typeface="Tahoma"/>
              </a:rPr>
              <a:t> </a:t>
            </a:r>
            <a:r>
              <a:rPr sz="1800" b="1" spc="-90" dirty="0">
                <a:solidFill>
                  <a:srgbClr val="FFFFFF"/>
                </a:solidFill>
                <a:latin typeface="Tahoma"/>
                <a:cs typeface="Tahoma"/>
              </a:rPr>
              <a:t>Computer</a:t>
            </a:r>
            <a:r>
              <a:rPr sz="1800" b="1" spc="-254" dirty="0">
                <a:solidFill>
                  <a:srgbClr val="FFFFFF"/>
                </a:solidFill>
                <a:latin typeface="Tahoma"/>
                <a:cs typeface="Tahoma"/>
              </a:rPr>
              <a:t> </a:t>
            </a:r>
            <a:r>
              <a:rPr sz="1800" b="1" spc="-80" dirty="0">
                <a:solidFill>
                  <a:srgbClr val="FFFFFF"/>
                </a:solidFill>
                <a:latin typeface="Tahoma"/>
                <a:cs typeface="Tahoma"/>
              </a:rPr>
              <a:t>Science</a:t>
            </a:r>
            <a:endParaRPr sz="1800" dirty="0">
              <a:latin typeface="Tahoma"/>
              <a:cs typeface="Tahoma"/>
            </a:endParaRPr>
          </a:p>
        </p:txBody>
      </p:sp>
      <p:sp>
        <p:nvSpPr>
          <p:cNvPr id="3" name="object 3"/>
          <p:cNvSpPr txBox="1">
            <a:spLocks noGrp="1"/>
          </p:cNvSpPr>
          <p:nvPr>
            <p:ph type="title"/>
          </p:nvPr>
        </p:nvSpPr>
        <p:spPr>
          <a:xfrm>
            <a:off x="228091" y="1761490"/>
            <a:ext cx="2566670" cy="371897"/>
          </a:xfrm>
          <a:prstGeom prst="rect">
            <a:avLst/>
          </a:prstGeom>
        </p:spPr>
        <p:txBody>
          <a:bodyPr vert="horz" wrap="square" lIns="0" tIns="12700" rIns="0" bIns="0" rtlCol="0">
            <a:spAutoFit/>
          </a:bodyPr>
          <a:lstStyle/>
          <a:p>
            <a:pPr marL="12700">
              <a:lnSpc>
                <a:spcPts val="2790"/>
              </a:lnSpc>
              <a:spcBef>
                <a:spcPts val="100"/>
              </a:spcBef>
            </a:pPr>
            <a:r>
              <a:rPr sz="2400" spc="100" dirty="0">
                <a:solidFill>
                  <a:srgbClr val="A256FF"/>
                </a:solidFill>
                <a:latin typeface="Noto Sans Symbols"/>
                <a:cs typeface="Noto Sans Symbols"/>
              </a:rPr>
              <a:t>⬡</a:t>
            </a:r>
            <a:r>
              <a:rPr spc="-100" dirty="0"/>
              <a:t>What</a:t>
            </a:r>
            <a:r>
              <a:rPr spc="-270" dirty="0"/>
              <a:t> </a:t>
            </a:r>
            <a:r>
              <a:rPr lang="ar-AE" spc="-270" dirty="0"/>
              <a:t> </a:t>
            </a:r>
            <a:r>
              <a:rPr spc="-65" dirty="0"/>
              <a:t>is</a:t>
            </a:r>
            <a:r>
              <a:rPr spc="-295" dirty="0"/>
              <a:t> </a:t>
            </a:r>
            <a:r>
              <a:rPr lang="ar-AE" spc="-295" dirty="0"/>
              <a:t> </a:t>
            </a:r>
            <a:r>
              <a:rPr spc="-114" dirty="0"/>
              <a:t>Computer</a:t>
            </a:r>
            <a:r>
              <a:rPr spc="-265" dirty="0"/>
              <a:t> </a:t>
            </a:r>
            <a:r>
              <a:rPr dirty="0"/>
              <a:t>?</a:t>
            </a:r>
            <a:endParaRPr sz="2400" dirty="0">
              <a:latin typeface="Noto Sans Symbols"/>
              <a:cs typeface="Noto Sans Symbols"/>
            </a:endParaRPr>
          </a:p>
        </p:txBody>
      </p:sp>
      <p:sp>
        <p:nvSpPr>
          <p:cNvPr id="4" name="object 4"/>
          <p:cNvSpPr txBox="1"/>
          <p:nvPr/>
        </p:nvSpPr>
        <p:spPr>
          <a:xfrm>
            <a:off x="218033" y="2133387"/>
            <a:ext cx="4039109" cy="2707857"/>
          </a:xfrm>
          <a:prstGeom prst="rect">
            <a:avLst/>
          </a:prstGeom>
        </p:spPr>
        <p:txBody>
          <a:bodyPr vert="horz" wrap="square" lIns="0" tIns="12700" rIns="0" bIns="0" rtlCol="0">
            <a:spAutoFit/>
          </a:bodyPr>
          <a:lstStyle/>
          <a:p>
            <a:pPr marL="12700">
              <a:lnSpc>
                <a:spcPts val="2795"/>
              </a:lnSpc>
              <a:spcBef>
                <a:spcPts val="100"/>
              </a:spcBef>
            </a:pPr>
            <a:r>
              <a:rPr lang="en-US" sz="2400" spc="100" dirty="0">
                <a:solidFill>
                  <a:srgbClr val="A256FF"/>
                </a:solidFill>
                <a:latin typeface="Noto Sans Symbols"/>
              </a:rPr>
              <a:t>⬡</a:t>
            </a:r>
            <a:r>
              <a:rPr lang="en-US" sz="1400" spc="-60" dirty="0">
                <a:solidFill>
                  <a:srgbClr val="FFFFFF"/>
                </a:solidFill>
                <a:latin typeface="Verdana"/>
              </a:rPr>
              <a:t>How Computers Work ?</a:t>
            </a:r>
            <a:endParaRPr lang="ar-EG" sz="1400" spc="-60" dirty="0">
              <a:solidFill>
                <a:srgbClr val="FFFFFF"/>
              </a:solidFill>
              <a:latin typeface="Verdana"/>
            </a:endParaRPr>
          </a:p>
          <a:p>
            <a:pPr marL="12700">
              <a:lnSpc>
                <a:spcPts val="2795"/>
              </a:lnSpc>
              <a:spcBef>
                <a:spcPts val="100"/>
              </a:spcBef>
            </a:pPr>
            <a:r>
              <a:rPr sz="2400" spc="100" dirty="0">
                <a:solidFill>
                  <a:srgbClr val="A256FF"/>
                </a:solidFill>
                <a:latin typeface="Noto Sans Symbols"/>
                <a:cs typeface="Noto Sans Symbols"/>
              </a:rPr>
              <a:t>⬡</a:t>
            </a:r>
            <a:r>
              <a:rPr sz="1400" spc="-60" dirty="0">
                <a:solidFill>
                  <a:srgbClr val="FFFFFF"/>
                </a:solidFill>
                <a:latin typeface="Verdana"/>
                <a:cs typeface="Verdana"/>
              </a:rPr>
              <a:t>Decimal</a:t>
            </a:r>
            <a:r>
              <a:rPr sz="1400" spc="-229" dirty="0">
                <a:solidFill>
                  <a:srgbClr val="FFFFFF"/>
                </a:solidFill>
                <a:latin typeface="Verdana"/>
                <a:cs typeface="Verdana"/>
              </a:rPr>
              <a:t> </a:t>
            </a:r>
            <a:r>
              <a:rPr sz="1400" dirty="0">
                <a:solidFill>
                  <a:srgbClr val="FFFFFF"/>
                </a:solidFill>
                <a:latin typeface="Verdana"/>
                <a:cs typeface="Verdana"/>
              </a:rPr>
              <a:t>&amp;</a:t>
            </a:r>
            <a:r>
              <a:rPr sz="1400" spc="-235" dirty="0">
                <a:solidFill>
                  <a:srgbClr val="FFFFFF"/>
                </a:solidFill>
                <a:latin typeface="Verdana"/>
                <a:cs typeface="Verdana"/>
              </a:rPr>
              <a:t> </a:t>
            </a:r>
            <a:r>
              <a:rPr sz="1400" spc="-50" dirty="0">
                <a:solidFill>
                  <a:srgbClr val="FFFFFF"/>
                </a:solidFill>
                <a:latin typeface="Verdana"/>
                <a:cs typeface="Verdana"/>
              </a:rPr>
              <a:t>Binary</a:t>
            </a:r>
            <a:r>
              <a:rPr sz="1400" spc="-229" dirty="0">
                <a:solidFill>
                  <a:srgbClr val="FFFFFF"/>
                </a:solidFill>
                <a:latin typeface="Verdana"/>
                <a:cs typeface="Verdana"/>
              </a:rPr>
              <a:t> </a:t>
            </a:r>
            <a:r>
              <a:rPr sz="1400" spc="-75" dirty="0">
                <a:solidFill>
                  <a:srgbClr val="FFFFFF"/>
                </a:solidFill>
                <a:latin typeface="Verdana"/>
                <a:cs typeface="Verdana"/>
              </a:rPr>
              <a:t>numbering</a:t>
            </a:r>
            <a:r>
              <a:rPr sz="1400" spc="-225" dirty="0">
                <a:solidFill>
                  <a:srgbClr val="FFFFFF"/>
                </a:solidFill>
                <a:latin typeface="Verdana"/>
                <a:cs typeface="Verdana"/>
              </a:rPr>
              <a:t> </a:t>
            </a:r>
            <a:r>
              <a:rPr sz="1400" spc="-75" dirty="0">
                <a:solidFill>
                  <a:srgbClr val="FFFFFF"/>
                </a:solidFill>
                <a:latin typeface="Verdana"/>
                <a:cs typeface="Verdana"/>
              </a:rPr>
              <a:t>systems</a:t>
            </a:r>
            <a:r>
              <a:rPr lang="en-AE" sz="1400" spc="-75" dirty="0">
                <a:solidFill>
                  <a:srgbClr val="FFFFFF"/>
                </a:solidFill>
                <a:latin typeface="Verdana"/>
                <a:cs typeface="Verdana"/>
              </a:rPr>
              <a:t>.</a:t>
            </a:r>
            <a:endParaRPr sz="1400" dirty="0">
              <a:latin typeface="Verdana"/>
              <a:cs typeface="Verdana"/>
            </a:endParaRPr>
          </a:p>
          <a:p>
            <a:pPr marL="12700">
              <a:lnSpc>
                <a:spcPts val="2600"/>
              </a:lnSpc>
            </a:pPr>
            <a:r>
              <a:rPr lang="en-US" sz="2400" spc="100" dirty="0">
                <a:solidFill>
                  <a:srgbClr val="A256FF"/>
                </a:solidFill>
                <a:latin typeface="Noto Sans Symbols"/>
                <a:cs typeface="Noto Sans Symbols"/>
              </a:rPr>
              <a:t>⬡</a:t>
            </a:r>
            <a:r>
              <a:rPr sz="1400" spc="-5" dirty="0">
                <a:solidFill>
                  <a:srgbClr val="FFFFFF"/>
                </a:solidFill>
                <a:latin typeface="Verdana"/>
                <a:cs typeface="Verdana"/>
              </a:rPr>
              <a:t>How</a:t>
            </a:r>
            <a:r>
              <a:rPr sz="1400" spc="-145" dirty="0">
                <a:solidFill>
                  <a:srgbClr val="FFFFFF"/>
                </a:solidFill>
                <a:latin typeface="Verdana"/>
                <a:cs typeface="Verdana"/>
              </a:rPr>
              <a:t> </a:t>
            </a:r>
            <a:r>
              <a:rPr sz="1400" spc="-70" dirty="0">
                <a:solidFill>
                  <a:srgbClr val="FFFFFF"/>
                </a:solidFill>
                <a:latin typeface="Verdana"/>
                <a:cs typeface="Verdana"/>
              </a:rPr>
              <a:t>computer</a:t>
            </a:r>
            <a:r>
              <a:rPr sz="1400" spc="-270" dirty="0">
                <a:solidFill>
                  <a:srgbClr val="FFFFFF"/>
                </a:solidFill>
                <a:latin typeface="Verdana"/>
                <a:cs typeface="Verdana"/>
              </a:rPr>
              <a:t> </a:t>
            </a:r>
            <a:r>
              <a:rPr sz="1400" spc="-65" dirty="0">
                <a:solidFill>
                  <a:srgbClr val="FFFFFF"/>
                </a:solidFill>
                <a:latin typeface="Verdana"/>
                <a:cs typeface="Verdana"/>
              </a:rPr>
              <a:t>stores</a:t>
            </a:r>
            <a:r>
              <a:rPr sz="1400" spc="-215" dirty="0">
                <a:solidFill>
                  <a:srgbClr val="FFFFFF"/>
                </a:solidFill>
                <a:latin typeface="Verdana"/>
                <a:cs typeface="Verdana"/>
              </a:rPr>
              <a:t> </a:t>
            </a:r>
            <a:r>
              <a:rPr sz="1400" spc="-20" dirty="0">
                <a:solidFill>
                  <a:srgbClr val="FFFFFF"/>
                </a:solidFill>
                <a:latin typeface="Verdana"/>
                <a:cs typeface="Verdana"/>
              </a:rPr>
              <a:t>Words</a:t>
            </a:r>
            <a:r>
              <a:rPr sz="1400" spc="-220" dirty="0">
                <a:solidFill>
                  <a:srgbClr val="FFFFFF"/>
                </a:solidFill>
                <a:latin typeface="Verdana"/>
                <a:cs typeface="Verdana"/>
              </a:rPr>
              <a:t> </a:t>
            </a:r>
            <a:r>
              <a:rPr sz="1400" spc="-110" dirty="0">
                <a:solidFill>
                  <a:srgbClr val="FFFFFF"/>
                </a:solidFill>
                <a:latin typeface="Verdana"/>
                <a:cs typeface="Verdana"/>
              </a:rPr>
              <a:t>(ASCII)</a:t>
            </a:r>
            <a:r>
              <a:rPr lang="en-AE" sz="1400" spc="-110" dirty="0">
                <a:solidFill>
                  <a:srgbClr val="FFFFFF"/>
                </a:solidFill>
                <a:latin typeface="Verdana"/>
                <a:cs typeface="Verdana"/>
              </a:rPr>
              <a:t>.</a:t>
            </a:r>
            <a:endParaRPr sz="1400" dirty="0">
              <a:latin typeface="Verdana"/>
              <a:cs typeface="Verdana"/>
            </a:endParaRPr>
          </a:p>
          <a:p>
            <a:pPr marL="12700">
              <a:lnSpc>
                <a:spcPts val="2500"/>
              </a:lnSpc>
            </a:pPr>
            <a:r>
              <a:rPr sz="2400" spc="100" dirty="0">
                <a:solidFill>
                  <a:srgbClr val="A256FF"/>
                </a:solidFill>
                <a:latin typeface="Noto Sans Symbols"/>
                <a:cs typeface="Noto Sans Symbols"/>
              </a:rPr>
              <a:t>⬡</a:t>
            </a:r>
            <a:r>
              <a:rPr sz="2400" spc="-325" dirty="0">
                <a:solidFill>
                  <a:srgbClr val="A256FF"/>
                </a:solidFill>
                <a:latin typeface="Noto Sans Symbols"/>
                <a:cs typeface="Noto Sans Symbols"/>
              </a:rPr>
              <a:t> </a:t>
            </a:r>
            <a:r>
              <a:rPr sz="1400" dirty="0">
                <a:solidFill>
                  <a:srgbClr val="FFFFFF"/>
                </a:solidFill>
                <a:latin typeface="Verdana"/>
                <a:cs typeface="Verdana"/>
              </a:rPr>
              <a:t>How </a:t>
            </a:r>
            <a:r>
              <a:rPr sz="1400" spc="-70" dirty="0">
                <a:solidFill>
                  <a:srgbClr val="FFFFFF"/>
                </a:solidFill>
                <a:latin typeface="Verdana"/>
                <a:cs typeface="Verdana"/>
              </a:rPr>
              <a:t>computer </a:t>
            </a:r>
            <a:r>
              <a:rPr sz="1400" spc="-65" dirty="0">
                <a:solidFill>
                  <a:srgbClr val="FFFFFF"/>
                </a:solidFill>
                <a:latin typeface="Verdana"/>
                <a:cs typeface="Verdana"/>
              </a:rPr>
              <a:t>stores </a:t>
            </a:r>
            <a:r>
              <a:rPr sz="1400" spc="-85" dirty="0">
                <a:solidFill>
                  <a:srgbClr val="FFFFFF"/>
                </a:solidFill>
                <a:latin typeface="Verdana"/>
                <a:cs typeface="Verdana"/>
              </a:rPr>
              <a:t>Images</a:t>
            </a:r>
            <a:r>
              <a:rPr lang="en-AE" sz="1400" spc="-85" dirty="0">
                <a:solidFill>
                  <a:srgbClr val="FFFFFF"/>
                </a:solidFill>
                <a:latin typeface="Verdana"/>
                <a:cs typeface="Verdana"/>
              </a:rPr>
              <a:t>.</a:t>
            </a:r>
            <a:endParaRPr sz="1400" dirty="0">
              <a:latin typeface="Verdana"/>
              <a:cs typeface="Verdana"/>
            </a:endParaRPr>
          </a:p>
          <a:p>
            <a:pPr marL="12700">
              <a:lnSpc>
                <a:spcPts val="2505"/>
              </a:lnSpc>
            </a:pPr>
            <a:r>
              <a:rPr sz="2400" spc="100" dirty="0">
                <a:solidFill>
                  <a:srgbClr val="A256FF"/>
                </a:solidFill>
                <a:latin typeface="Noto Sans Symbols"/>
                <a:cs typeface="Noto Sans Symbols"/>
              </a:rPr>
              <a:t>⬡</a:t>
            </a:r>
            <a:r>
              <a:rPr sz="2400" spc="-325" dirty="0">
                <a:solidFill>
                  <a:srgbClr val="A256FF"/>
                </a:solidFill>
                <a:latin typeface="Noto Sans Symbols"/>
                <a:cs typeface="Noto Sans Symbols"/>
              </a:rPr>
              <a:t> </a:t>
            </a:r>
            <a:r>
              <a:rPr sz="1400" spc="-5" dirty="0">
                <a:solidFill>
                  <a:srgbClr val="FFFFFF"/>
                </a:solidFill>
                <a:latin typeface="Verdana"/>
                <a:cs typeface="Verdana"/>
              </a:rPr>
              <a:t>How </a:t>
            </a:r>
            <a:r>
              <a:rPr sz="1400" spc="-70" dirty="0">
                <a:solidFill>
                  <a:srgbClr val="FFFFFF"/>
                </a:solidFill>
                <a:latin typeface="Verdana"/>
                <a:cs typeface="Verdana"/>
              </a:rPr>
              <a:t>computer </a:t>
            </a:r>
            <a:r>
              <a:rPr sz="1400" spc="-65" dirty="0">
                <a:solidFill>
                  <a:srgbClr val="FFFFFF"/>
                </a:solidFill>
                <a:latin typeface="Verdana"/>
                <a:cs typeface="Verdana"/>
              </a:rPr>
              <a:t>stores </a:t>
            </a:r>
            <a:r>
              <a:rPr sz="1400" spc="-50" dirty="0">
                <a:solidFill>
                  <a:srgbClr val="FFFFFF"/>
                </a:solidFill>
                <a:latin typeface="Verdana"/>
                <a:cs typeface="Verdana"/>
              </a:rPr>
              <a:t>Videos</a:t>
            </a:r>
            <a:r>
              <a:rPr lang="en-AE" sz="1400" spc="-50" dirty="0">
                <a:solidFill>
                  <a:srgbClr val="FFFFFF"/>
                </a:solidFill>
                <a:latin typeface="Verdana"/>
                <a:cs typeface="Verdana"/>
              </a:rPr>
              <a:t>.</a:t>
            </a:r>
            <a:endParaRPr sz="1400" dirty="0">
              <a:latin typeface="Verdana"/>
              <a:cs typeface="Verdana"/>
            </a:endParaRPr>
          </a:p>
          <a:p>
            <a:pPr marL="12700">
              <a:lnSpc>
                <a:spcPts val="2695"/>
              </a:lnSpc>
            </a:pPr>
            <a:r>
              <a:rPr sz="2400" spc="100" dirty="0">
                <a:solidFill>
                  <a:srgbClr val="A256FF"/>
                </a:solidFill>
                <a:latin typeface="Noto Sans Symbols"/>
                <a:cs typeface="Noto Sans Symbols"/>
              </a:rPr>
              <a:t>⬡</a:t>
            </a:r>
            <a:r>
              <a:rPr sz="2400" spc="-310" dirty="0">
                <a:solidFill>
                  <a:srgbClr val="A256FF"/>
                </a:solidFill>
                <a:latin typeface="Noto Sans Symbols"/>
                <a:cs typeface="Noto Sans Symbols"/>
              </a:rPr>
              <a:t> </a:t>
            </a:r>
            <a:r>
              <a:rPr sz="1400" spc="-5" dirty="0">
                <a:solidFill>
                  <a:srgbClr val="FFFFFF"/>
                </a:solidFill>
                <a:latin typeface="Verdana"/>
                <a:cs typeface="Verdana"/>
              </a:rPr>
              <a:t>How </a:t>
            </a:r>
            <a:r>
              <a:rPr sz="1400" spc="-70" dirty="0">
                <a:solidFill>
                  <a:srgbClr val="FFFFFF"/>
                </a:solidFill>
                <a:latin typeface="Verdana"/>
                <a:cs typeface="Verdana"/>
              </a:rPr>
              <a:t>computer </a:t>
            </a:r>
            <a:r>
              <a:rPr sz="1400" spc="-65" dirty="0">
                <a:solidFill>
                  <a:srgbClr val="FFFFFF"/>
                </a:solidFill>
                <a:latin typeface="Verdana"/>
                <a:cs typeface="Verdana"/>
              </a:rPr>
              <a:t>stores </a:t>
            </a:r>
            <a:r>
              <a:rPr sz="1400" spc="-30" dirty="0">
                <a:solidFill>
                  <a:srgbClr val="FFFFFF"/>
                </a:solidFill>
                <a:latin typeface="Verdana"/>
                <a:cs typeface="Verdana"/>
              </a:rPr>
              <a:t>Audio</a:t>
            </a:r>
            <a:r>
              <a:rPr lang="en-AE" sz="1400" spc="-30" dirty="0">
                <a:solidFill>
                  <a:srgbClr val="FFFFFF"/>
                </a:solidFill>
                <a:latin typeface="Verdana"/>
                <a:cs typeface="Verdana"/>
              </a:rPr>
              <a:t>.</a:t>
            </a:r>
          </a:p>
          <a:p>
            <a:pPr marL="12700">
              <a:lnSpc>
                <a:spcPts val="2695"/>
              </a:lnSpc>
            </a:pPr>
            <a:r>
              <a:rPr lang="en-US" sz="2400" spc="100" dirty="0">
                <a:solidFill>
                  <a:srgbClr val="A256FF"/>
                </a:solidFill>
                <a:latin typeface="Noto Sans Symbols"/>
                <a:cs typeface="Noto Sans Symbols"/>
              </a:rPr>
              <a:t>⬡</a:t>
            </a:r>
            <a:r>
              <a:rPr lang="en-US" sz="2400" spc="-310" dirty="0">
                <a:solidFill>
                  <a:srgbClr val="A256FF"/>
                </a:solidFill>
                <a:latin typeface="Noto Sans Symbols"/>
                <a:cs typeface="Noto Sans Symbols"/>
              </a:rPr>
              <a:t> </a:t>
            </a:r>
            <a:r>
              <a:rPr lang="en-US" sz="1400" spc="-5" dirty="0">
                <a:solidFill>
                  <a:srgbClr val="FFFFFF"/>
                </a:solidFill>
                <a:latin typeface="Verdana"/>
                <a:cs typeface="Verdana"/>
              </a:rPr>
              <a:t>How </a:t>
            </a:r>
            <a:r>
              <a:rPr lang="en-US" sz="1400" spc="-70" dirty="0">
                <a:solidFill>
                  <a:srgbClr val="FFFFFF"/>
                </a:solidFill>
                <a:latin typeface="Verdana"/>
                <a:cs typeface="Verdana"/>
              </a:rPr>
              <a:t>computer </a:t>
            </a:r>
            <a:r>
              <a:rPr lang="en-US" sz="1400" spc="-65" dirty="0">
                <a:solidFill>
                  <a:srgbClr val="FFFFFF"/>
                </a:solidFill>
                <a:latin typeface="Verdana"/>
                <a:cs typeface="Verdana"/>
              </a:rPr>
              <a:t>share information?</a:t>
            </a:r>
          </a:p>
          <a:p>
            <a:pPr marL="12700">
              <a:lnSpc>
                <a:spcPts val="2695"/>
              </a:lnSpc>
            </a:pPr>
            <a:endParaRPr lang="en-US" sz="1400" spc="-30" dirty="0">
              <a:solidFill>
                <a:srgbClr val="FFFFFF"/>
              </a:solidFill>
              <a:latin typeface="Verdana"/>
              <a:cs typeface="Verdana"/>
            </a:endParaRPr>
          </a:p>
        </p:txBody>
      </p:sp>
      <p:sp>
        <p:nvSpPr>
          <p:cNvPr id="5" name="object 2">
            <a:extLst>
              <a:ext uri="{FF2B5EF4-FFF2-40B4-BE49-F238E27FC236}">
                <a16:creationId xmlns:a16="http://schemas.microsoft.com/office/drawing/2014/main" id="{313D7D1A-40A0-4AC5-B67F-0192EC62B405}"/>
              </a:ext>
            </a:extLst>
          </p:cNvPr>
          <p:cNvSpPr txBox="1"/>
          <p:nvPr/>
        </p:nvSpPr>
        <p:spPr>
          <a:xfrm>
            <a:off x="228091" y="1123015"/>
            <a:ext cx="2715260" cy="300355"/>
          </a:xfrm>
          <a:prstGeom prst="rect">
            <a:avLst/>
          </a:prstGeom>
        </p:spPr>
        <p:txBody>
          <a:bodyPr vert="horz" wrap="square" lIns="0" tIns="12700" rIns="0" bIns="0" rtlCol="0">
            <a:spAutoFit/>
          </a:bodyPr>
          <a:lstStyle/>
          <a:p>
            <a:pPr marL="12700">
              <a:lnSpc>
                <a:spcPct val="100000"/>
              </a:lnSpc>
              <a:spcBef>
                <a:spcPts val="100"/>
              </a:spcBef>
            </a:pPr>
            <a:r>
              <a:rPr lang="en-US" b="1" dirty="0">
                <a:solidFill>
                  <a:srgbClr val="FFFFFF"/>
                </a:solidFill>
                <a:latin typeface="Amasis MT Pro" panose="02040504050005020304" pitchFamily="18" charset="0"/>
                <a:cs typeface="Tahoma"/>
              </a:rPr>
              <a:t>Session outline : </a:t>
            </a:r>
            <a:endParaRPr sz="1800" b="1" dirty="0">
              <a:latin typeface="Amasis MT Pro" panose="02040504050005020304" pitchFamily="18" charset="0"/>
              <a:cs typeface="Tahom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EB081-5493-3409-7215-0CCE7E8AE5EC}"/>
              </a:ext>
            </a:extLst>
          </p:cNvPr>
          <p:cNvSpPr>
            <a:spLocks noGrp="1"/>
          </p:cNvSpPr>
          <p:nvPr>
            <p:ph type="title"/>
          </p:nvPr>
        </p:nvSpPr>
        <p:spPr>
          <a:xfrm>
            <a:off x="228600" y="209550"/>
            <a:ext cx="4419600" cy="381000"/>
          </a:xfrm>
        </p:spPr>
        <p:txBody>
          <a:bodyPr/>
          <a:lstStyle/>
          <a:p>
            <a:r>
              <a:rPr lang="en-US" sz="1800" b="1" u="sng" spc="-90" dirty="0">
                <a:solidFill>
                  <a:srgbClr val="FFFFFF"/>
                </a:solidFill>
                <a:latin typeface="Tahoma"/>
                <a:cs typeface="Tahoma"/>
              </a:rPr>
              <a:t>number of Bits needed to represent value</a:t>
            </a:r>
            <a:endParaRPr lang="ar-EG" sz="1800" b="1" u="sng" spc="-90" dirty="0">
              <a:solidFill>
                <a:srgbClr val="FFFFFF"/>
              </a:solidFill>
              <a:latin typeface="Tahoma"/>
              <a:cs typeface="Tahoma"/>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23F78A6-7A73-5E64-5987-CAE1613BA4C3}"/>
                  </a:ext>
                </a:extLst>
              </p:cNvPr>
              <p:cNvSpPr txBox="1"/>
              <p:nvPr/>
            </p:nvSpPr>
            <p:spPr>
              <a:xfrm>
                <a:off x="457200" y="666750"/>
                <a:ext cx="8229600" cy="1344535"/>
              </a:xfrm>
              <a:prstGeom prst="rect">
                <a:avLst/>
              </a:prstGeom>
              <a:noFill/>
            </p:spPr>
            <p:txBody>
              <a:bodyPr wrap="square">
                <a:spAutoFit/>
              </a:bodyPr>
              <a:lstStyle/>
              <a:p>
                <a:r>
                  <a:rPr lang="en-US" sz="1600" spc="-5" dirty="0">
                    <a:solidFill>
                      <a:srgbClr val="FFFFFF"/>
                    </a:solidFill>
                    <a:latin typeface="Verdana"/>
                  </a:rPr>
                  <a:t>How many values can be represented in n bits ??</a:t>
                </a:r>
              </a:p>
              <a:p>
                <a:pPr marL="0" lvl="1" indent="0">
                  <a:buNone/>
                </a:pPr>
                <a:r>
                  <a:rPr lang="en-US" sz="1600" spc="-5" dirty="0">
                    <a:solidFill>
                      <a:srgbClr val="FFFFFF"/>
                    </a:solidFill>
                    <a:latin typeface="Verdana"/>
                  </a:rPr>
                  <a:t>If n = 5 …</a:t>
                </a:r>
              </a:p>
              <a:p>
                <a:pPr marL="0" lvl="1" indent="0">
                  <a:buNone/>
                </a:pPr>
                <a:r>
                  <a:rPr lang="en-US" sz="1600" spc="-5" dirty="0">
                    <a:solidFill>
                      <a:srgbClr val="FFFFFF"/>
                    </a:solidFill>
                    <a:latin typeface="Verdana"/>
                  </a:rPr>
                  <a:t>So the rule is (</a:t>
                </a:r>
                <a14:m>
                  <m:oMath xmlns:m="http://schemas.openxmlformats.org/officeDocument/2006/math">
                    <m:sSup>
                      <m:sSupPr>
                        <m:ctrlPr>
                          <a:rPr lang="en-US" sz="1600" i="1" spc="-5" smtClean="0">
                            <a:solidFill>
                              <a:srgbClr val="FFFFFF"/>
                            </a:solidFill>
                            <a:latin typeface="Cambria Math" panose="02040503050406030204" pitchFamily="18" charset="0"/>
                          </a:rPr>
                        </m:ctrlPr>
                      </m:sSupPr>
                      <m:e>
                        <m:r>
                          <a:rPr lang="en-US" sz="1600" b="0" i="0" spc="-5" smtClean="0">
                            <a:solidFill>
                              <a:srgbClr val="FFFFFF"/>
                            </a:solidFill>
                            <a:latin typeface="Cambria Math" panose="02040503050406030204" pitchFamily="18" charset="0"/>
                          </a:rPr>
                          <m:t>2</m:t>
                        </m:r>
                      </m:e>
                      <m:sup>
                        <m:r>
                          <m:rPr>
                            <m:sty m:val="p"/>
                          </m:rPr>
                          <a:rPr lang="en-US" sz="1600" b="0" i="0" spc="-5" smtClean="0">
                            <a:solidFill>
                              <a:srgbClr val="FFFFFF"/>
                            </a:solidFill>
                            <a:latin typeface="Cambria Math" panose="02040503050406030204" pitchFamily="18" charset="0"/>
                          </a:rPr>
                          <m:t>n</m:t>
                        </m:r>
                      </m:sup>
                    </m:sSup>
                  </m:oMath>
                </a14:m>
                <a:r>
                  <a:rPr lang="en-US" sz="1600" spc="-5" dirty="0">
                    <a:solidFill>
                      <a:srgbClr val="FFFFFF"/>
                    </a:solidFill>
                    <a:latin typeface="Verdana"/>
                  </a:rPr>
                  <a:t>) </a:t>
                </a:r>
              </a:p>
              <a:p>
                <a:pPr marL="0" lvl="1" indent="0">
                  <a:buNone/>
                </a:pPr>
                <a:r>
                  <a:rPr lang="en-US" sz="1600" spc="-5" dirty="0">
                    <a:solidFill>
                      <a:srgbClr val="FFFFFF"/>
                    </a:solidFill>
                    <a:latin typeface="Verdana"/>
                  </a:rPr>
                  <a:t>So in 5 bits we can represent (</a:t>
                </a:r>
                <a14:m>
                  <m:oMath xmlns:m="http://schemas.openxmlformats.org/officeDocument/2006/math">
                    <m:sSup>
                      <m:sSupPr>
                        <m:ctrlPr>
                          <a:rPr lang="en-US" sz="1600" i="1" spc="-5" smtClean="0">
                            <a:solidFill>
                              <a:srgbClr val="FFFFFF"/>
                            </a:solidFill>
                            <a:latin typeface="Cambria Math" panose="02040503050406030204" pitchFamily="18" charset="0"/>
                          </a:rPr>
                        </m:ctrlPr>
                      </m:sSupPr>
                      <m:e>
                        <m:r>
                          <a:rPr lang="en-US" sz="1600" b="0" i="0" spc="-5" smtClean="0">
                            <a:solidFill>
                              <a:srgbClr val="FFFFFF"/>
                            </a:solidFill>
                            <a:latin typeface="Cambria Math" panose="02040503050406030204" pitchFamily="18" charset="0"/>
                          </a:rPr>
                          <m:t>2</m:t>
                        </m:r>
                      </m:e>
                      <m:sup>
                        <m:r>
                          <a:rPr lang="en-US" sz="1600" b="0" i="1" spc="-5" smtClean="0">
                            <a:solidFill>
                              <a:srgbClr val="FFFFFF"/>
                            </a:solidFill>
                            <a:latin typeface="Cambria Math" panose="02040503050406030204" pitchFamily="18" charset="0"/>
                          </a:rPr>
                          <m:t>5</m:t>
                        </m:r>
                      </m:sup>
                    </m:sSup>
                  </m:oMath>
                </a14:m>
                <a:r>
                  <a:rPr lang="en-US" sz="1600" spc="-5" dirty="0">
                    <a:solidFill>
                      <a:srgbClr val="FFFFFF"/>
                    </a:solidFill>
                    <a:latin typeface="Verdana"/>
                  </a:rPr>
                  <a:t>) = 32 value (00000 to 11111) in decimal is (0 to 31).</a:t>
                </a:r>
              </a:p>
            </p:txBody>
          </p:sp>
        </mc:Choice>
        <mc:Fallback xmlns="">
          <p:sp>
            <p:nvSpPr>
              <p:cNvPr id="4" name="TextBox 3">
                <a:extLst>
                  <a:ext uri="{FF2B5EF4-FFF2-40B4-BE49-F238E27FC236}">
                    <a16:creationId xmlns:a16="http://schemas.microsoft.com/office/drawing/2014/main" id="{623F78A6-7A73-5E64-5987-CAE1613BA4C3}"/>
                  </a:ext>
                </a:extLst>
              </p:cNvPr>
              <p:cNvSpPr txBox="1">
                <a:spLocks noRot="1" noChangeAspect="1" noMove="1" noResize="1" noEditPoints="1" noAdjustHandles="1" noChangeArrowheads="1" noChangeShapeType="1" noTextEdit="1"/>
              </p:cNvSpPr>
              <p:nvPr/>
            </p:nvSpPr>
            <p:spPr>
              <a:xfrm>
                <a:off x="457200" y="666750"/>
                <a:ext cx="8229600" cy="1344535"/>
              </a:xfrm>
              <a:prstGeom prst="rect">
                <a:avLst/>
              </a:prstGeom>
              <a:blipFill>
                <a:blip r:embed="rId2"/>
                <a:stretch>
                  <a:fillRect l="-370" t="-1357" b="-3620"/>
                </a:stretch>
              </a:blipFill>
            </p:spPr>
            <p:txBody>
              <a:bodyPr/>
              <a:lstStyle/>
              <a:p>
                <a:r>
                  <a:rPr lang="ar-EG">
                    <a:noFill/>
                  </a:rPr>
                  <a:t> </a:t>
                </a:r>
              </a:p>
            </p:txBody>
          </p:sp>
        </mc:Fallback>
      </mc:AlternateContent>
      <p:sp>
        <p:nvSpPr>
          <p:cNvPr id="6" name="Title 1">
            <a:extLst>
              <a:ext uri="{FF2B5EF4-FFF2-40B4-BE49-F238E27FC236}">
                <a16:creationId xmlns:a16="http://schemas.microsoft.com/office/drawing/2014/main" id="{67C589C0-86FB-6F4E-35CB-CF7A200F6A81}"/>
              </a:ext>
            </a:extLst>
          </p:cNvPr>
          <p:cNvSpPr txBox="1">
            <a:spLocks/>
          </p:cNvSpPr>
          <p:nvPr/>
        </p:nvSpPr>
        <p:spPr>
          <a:xfrm>
            <a:off x="228600" y="2190750"/>
            <a:ext cx="7633742" cy="457200"/>
          </a:xfrm>
          <a:prstGeom prst="rect">
            <a:avLst/>
          </a:prstGeom>
        </p:spPr>
        <p:txBody>
          <a:bodyPr wrap="square" lIns="0" tIns="0" rIns="0" bIns="0">
            <a:normAutofit/>
          </a:bodyPr>
          <a:lstStyle>
            <a:lvl1pPr>
              <a:defRPr sz="1400" b="0" i="0">
                <a:solidFill>
                  <a:schemeClr val="bg1"/>
                </a:solidFill>
                <a:latin typeface="Verdana"/>
                <a:ea typeface="+mj-ea"/>
                <a:cs typeface="Verdana"/>
              </a:defRPr>
            </a:lvl1pPr>
          </a:lstStyle>
          <a:p>
            <a:r>
              <a:rPr lang="en-US" sz="1800" b="1" u="sng" spc="-90" dirty="0">
                <a:solidFill>
                  <a:srgbClr val="FFFFFF"/>
                </a:solidFill>
                <a:latin typeface="Tahoma"/>
                <a:cs typeface="Tahoma"/>
              </a:rPr>
              <a:t>Largest &amp; smallest number that can represented in n digits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856844-ECC1-AF21-2241-1E91DCDB6D06}"/>
                  </a:ext>
                </a:extLst>
              </p:cNvPr>
              <p:cNvSpPr txBox="1"/>
              <p:nvPr/>
            </p:nvSpPr>
            <p:spPr>
              <a:xfrm>
                <a:off x="533400" y="2548218"/>
                <a:ext cx="8153400" cy="1326261"/>
              </a:xfrm>
              <a:prstGeom prst="rect">
                <a:avLst/>
              </a:prstGeom>
              <a:noFill/>
            </p:spPr>
            <p:txBody>
              <a:bodyPr wrap="square">
                <a:spAutoFit/>
              </a:bodyPr>
              <a:lstStyle/>
              <a:p>
                <a:pPr marL="0" lvl="1" indent="0">
                  <a:buNone/>
                </a:pPr>
                <a:r>
                  <a:rPr lang="en-US" sz="1600" spc="-5" dirty="0">
                    <a:solidFill>
                      <a:srgbClr val="FFFFFF"/>
                    </a:solidFill>
                    <a:latin typeface="Verdana"/>
                  </a:rPr>
                  <a:t>If n = 5 …</a:t>
                </a:r>
              </a:p>
              <a:p>
                <a:pPr marL="0" lvl="1" indent="0">
                  <a:buNone/>
                </a:pPr>
                <a:r>
                  <a:rPr lang="en-US" sz="1600" spc="-5" dirty="0">
                    <a:solidFill>
                      <a:srgbClr val="FFFFFF"/>
                    </a:solidFill>
                    <a:latin typeface="Verdana"/>
                  </a:rPr>
                  <a:t>So the rule of the largest value is (</a:t>
                </a:r>
                <a14:m>
                  <m:oMath xmlns:m="http://schemas.openxmlformats.org/officeDocument/2006/math">
                    <m:sSup>
                      <m:sSupPr>
                        <m:ctrlPr>
                          <a:rPr lang="en-US" sz="1600" i="1" spc="-5" smtClean="0">
                            <a:solidFill>
                              <a:srgbClr val="FFFFFF"/>
                            </a:solidFill>
                            <a:latin typeface="Cambria Math" panose="02040503050406030204" pitchFamily="18" charset="0"/>
                          </a:rPr>
                        </m:ctrlPr>
                      </m:sSupPr>
                      <m:e>
                        <m:r>
                          <a:rPr lang="en-US" sz="1600" b="0" i="0" spc="-5" smtClean="0">
                            <a:solidFill>
                              <a:srgbClr val="FFFFFF"/>
                            </a:solidFill>
                            <a:latin typeface="Cambria Math" panose="02040503050406030204" pitchFamily="18" charset="0"/>
                          </a:rPr>
                          <m:t>2</m:t>
                        </m:r>
                      </m:e>
                      <m:sup>
                        <m:r>
                          <m:rPr>
                            <m:sty m:val="p"/>
                          </m:rPr>
                          <a:rPr lang="en-US" sz="1600" b="0" i="0" spc="-5" smtClean="0">
                            <a:solidFill>
                              <a:srgbClr val="FFFFFF"/>
                            </a:solidFill>
                            <a:latin typeface="Cambria Math" panose="02040503050406030204" pitchFamily="18" charset="0"/>
                          </a:rPr>
                          <m:t>n</m:t>
                        </m:r>
                      </m:sup>
                    </m:sSup>
                  </m:oMath>
                </a14:m>
                <a:r>
                  <a:rPr lang="en-US" sz="1600" spc="-5" dirty="0">
                    <a:solidFill>
                      <a:srgbClr val="FFFFFF"/>
                    </a:solidFill>
                    <a:latin typeface="Verdana"/>
                  </a:rPr>
                  <a:t> - 1)</a:t>
                </a:r>
              </a:p>
              <a:p>
                <a:pPr marL="0" lvl="1" indent="0">
                  <a:buNone/>
                </a:pPr>
                <a:r>
                  <a:rPr lang="en-US" sz="1600" spc="-5" dirty="0">
                    <a:solidFill>
                      <a:srgbClr val="FFFFFF"/>
                    </a:solidFill>
                    <a:latin typeface="Verdana"/>
                  </a:rPr>
                  <a:t>So in 4 bits the largest value is (</a:t>
                </a:r>
                <a14:m>
                  <m:oMath xmlns:m="http://schemas.openxmlformats.org/officeDocument/2006/math">
                    <m:sSup>
                      <m:sSupPr>
                        <m:ctrlPr>
                          <a:rPr lang="en-US" sz="1600" i="1" spc="-5" smtClean="0">
                            <a:solidFill>
                              <a:srgbClr val="FFFFFF"/>
                            </a:solidFill>
                            <a:latin typeface="Cambria Math" panose="02040503050406030204" pitchFamily="18" charset="0"/>
                          </a:rPr>
                        </m:ctrlPr>
                      </m:sSupPr>
                      <m:e>
                        <m:r>
                          <a:rPr lang="en-US" sz="1600" b="0" i="0" spc="-5" smtClean="0">
                            <a:solidFill>
                              <a:srgbClr val="FFFFFF"/>
                            </a:solidFill>
                            <a:latin typeface="Cambria Math" panose="02040503050406030204" pitchFamily="18" charset="0"/>
                          </a:rPr>
                          <m:t>2</m:t>
                        </m:r>
                      </m:e>
                      <m:sup>
                        <m:r>
                          <a:rPr lang="en-US" sz="1600" b="0" i="0" spc="-5" smtClean="0">
                            <a:solidFill>
                              <a:srgbClr val="FFFFFF"/>
                            </a:solidFill>
                            <a:latin typeface="Cambria Math" panose="02040503050406030204" pitchFamily="18" charset="0"/>
                          </a:rPr>
                          <m:t>5</m:t>
                        </m:r>
                      </m:sup>
                    </m:sSup>
                  </m:oMath>
                </a14:m>
                <a:r>
                  <a:rPr lang="en-US" sz="1600" spc="-5" dirty="0">
                    <a:solidFill>
                      <a:srgbClr val="FFFFFF"/>
                    </a:solidFill>
                    <a:latin typeface="Verdana"/>
                  </a:rPr>
                  <a:t> - 1)= (11111)2  in decimal (31)</a:t>
                </a:r>
              </a:p>
              <a:p>
                <a:pPr marL="0" lvl="1" indent="0">
                  <a:buNone/>
                </a:pPr>
                <a:r>
                  <a:rPr lang="en-US" sz="1600" spc="-5" dirty="0">
                    <a:solidFill>
                      <a:srgbClr val="FFFFFF"/>
                    </a:solidFill>
                    <a:latin typeface="Verdana"/>
                  </a:rPr>
                  <a:t>And always the Smallest value is 0</a:t>
                </a:r>
              </a:p>
              <a:p>
                <a:pPr marL="0" lvl="1" indent="0">
                  <a:buNone/>
                </a:pPr>
                <a:r>
                  <a:rPr lang="en-US" sz="1600" spc="-5" dirty="0">
                    <a:solidFill>
                      <a:srgbClr val="FFFFFF"/>
                    </a:solidFill>
                    <a:latin typeface="Verdana"/>
                  </a:rPr>
                  <a:t>So the smallest value is (00000)2 in decimal (0)</a:t>
                </a:r>
              </a:p>
            </p:txBody>
          </p:sp>
        </mc:Choice>
        <mc:Fallback xmlns="">
          <p:sp>
            <p:nvSpPr>
              <p:cNvPr id="9" name="TextBox 8">
                <a:extLst>
                  <a:ext uri="{FF2B5EF4-FFF2-40B4-BE49-F238E27FC236}">
                    <a16:creationId xmlns:a16="http://schemas.microsoft.com/office/drawing/2014/main" id="{84856844-ECC1-AF21-2241-1E91DCDB6D06}"/>
                  </a:ext>
                </a:extLst>
              </p:cNvPr>
              <p:cNvSpPr txBox="1">
                <a:spLocks noRot="1" noChangeAspect="1" noMove="1" noResize="1" noEditPoints="1" noAdjustHandles="1" noChangeArrowheads="1" noChangeShapeType="1" noTextEdit="1"/>
              </p:cNvSpPr>
              <p:nvPr/>
            </p:nvSpPr>
            <p:spPr>
              <a:xfrm>
                <a:off x="533400" y="2548218"/>
                <a:ext cx="8153400" cy="1326261"/>
              </a:xfrm>
              <a:prstGeom prst="rect">
                <a:avLst/>
              </a:prstGeom>
              <a:blipFill>
                <a:blip r:embed="rId3"/>
                <a:stretch>
                  <a:fillRect l="-449" t="-1376" b="-5046"/>
                </a:stretch>
              </a:blipFill>
            </p:spPr>
            <p:txBody>
              <a:bodyPr/>
              <a:lstStyle/>
              <a:p>
                <a:r>
                  <a:rPr lang="ar-EG">
                    <a:noFill/>
                  </a:rPr>
                  <a:t> </a:t>
                </a:r>
              </a:p>
            </p:txBody>
          </p:sp>
        </mc:Fallback>
      </mc:AlternateContent>
    </p:spTree>
    <p:extLst>
      <p:ext uri="{BB962C8B-B14F-4D97-AF65-F5344CB8AC3E}">
        <p14:creationId xmlns:p14="http://schemas.microsoft.com/office/powerpoint/2010/main" val="11932709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1DD32CB6-67B1-4662-9BE8-16B41E83919A}"/>
              </a:ext>
            </a:extLst>
          </p:cNvPr>
          <p:cNvSpPr txBox="1">
            <a:spLocks/>
          </p:cNvSpPr>
          <p:nvPr/>
        </p:nvSpPr>
        <p:spPr>
          <a:xfrm>
            <a:off x="218033" y="193370"/>
            <a:ext cx="2715260" cy="300355"/>
          </a:xfrm>
          <a:prstGeom prst="rect">
            <a:avLst/>
          </a:prstGeom>
        </p:spPr>
        <p:txBody>
          <a:bodyPr vert="horz" wrap="square" lIns="0" tIns="12700" rIns="0" bIns="0" rtlCol="0">
            <a:spAutoFit/>
          </a:bodyPr>
          <a:lstStyle>
            <a:lvl1pPr>
              <a:defRPr sz="1400" b="0" i="0">
                <a:solidFill>
                  <a:schemeClr val="bg1"/>
                </a:solidFill>
                <a:latin typeface="Verdana"/>
                <a:ea typeface="+mj-ea"/>
                <a:cs typeface="Verdana"/>
              </a:defRPr>
            </a:lvl1pPr>
          </a:lstStyle>
          <a:p>
            <a:pPr marL="12700">
              <a:spcBef>
                <a:spcPts val="100"/>
              </a:spcBef>
            </a:pPr>
            <a:r>
              <a:rPr lang="en-US" sz="1800" b="1" kern="0" spc="-150" dirty="0">
                <a:latin typeface="Tahoma"/>
                <a:cs typeface="Tahoma"/>
              </a:rPr>
              <a:t>Intro</a:t>
            </a:r>
            <a:r>
              <a:rPr lang="en-US" sz="1800" b="1" kern="0" spc="-254" dirty="0">
                <a:latin typeface="Tahoma"/>
                <a:cs typeface="Tahoma"/>
              </a:rPr>
              <a:t> </a:t>
            </a:r>
            <a:r>
              <a:rPr lang="en-US" sz="1800" b="1" kern="0" spc="-65" dirty="0">
                <a:latin typeface="Tahoma"/>
                <a:cs typeface="Tahoma"/>
              </a:rPr>
              <a:t>to</a:t>
            </a:r>
            <a:r>
              <a:rPr lang="en-US" sz="1800" b="1" kern="0" spc="-190" dirty="0">
                <a:latin typeface="Tahoma"/>
                <a:cs typeface="Tahoma"/>
              </a:rPr>
              <a:t> </a:t>
            </a:r>
            <a:r>
              <a:rPr lang="en-US" sz="1800" b="1" kern="0" spc="-90" dirty="0">
                <a:latin typeface="Tahoma"/>
                <a:cs typeface="Tahoma"/>
              </a:rPr>
              <a:t>Computer</a:t>
            </a:r>
            <a:r>
              <a:rPr lang="en-US" sz="1800" b="1" kern="0" spc="-254" dirty="0">
                <a:latin typeface="Tahoma"/>
                <a:cs typeface="Tahoma"/>
              </a:rPr>
              <a:t> </a:t>
            </a:r>
            <a:r>
              <a:rPr lang="en-US" sz="1800" b="1" kern="0" spc="-80" dirty="0">
                <a:latin typeface="Tahoma"/>
                <a:cs typeface="Tahoma"/>
              </a:rPr>
              <a:t>Science</a:t>
            </a:r>
            <a:endParaRPr lang="en-US" sz="1800" kern="0" dirty="0">
              <a:latin typeface="Tahoma"/>
              <a:cs typeface="Tahoma"/>
            </a:endParaRPr>
          </a:p>
        </p:txBody>
      </p:sp>
      <p:sp>
        <p:nvSpPr>
          <p:cNvPr id="7" name="object 4">
            <a:extLst>
              <a:ext uri="{FF2B5EF4-FFF2-40B4-BE49-F238E27FC236}">
                <a16:creationId xmlns:a16="http://schemas.microsoft.com/office/drawing/2014/main" id="{76200E83-4ECD-44FE-B153-25995AE469A7}"/>
              </a:ext>
            </a:extLst>
          </p:cNvPr>
          <p:cNvSpPr txBox="1">
            <a:spLocks/>
          </p:cNvSpPr>
          <p:nvPr/>
        </p:nvSpPr>
        <p:spPr>
          <a:xfrm>
            <a:off x="246386" y="754014"/>
            <a:ext cx="7543800" cy="505267"/>
          </a:xfrm>
          <a:prstGeom prst="rect">
            <a:avLst/>
          </a:prstGeom>
        </p:spPr>
        <p:txBody>
          <a:bodyPr vert="horz" wrap="square" lIns="0" tIns="12700" rIns="0" bIns="0" rtlCol="0">
            <a:spAutoFit/>
          </a:bodyPr>
          <a:lstStyle>
            <a:lvl1pPr>
              <a:defRPr sz="1400" b="0" i="0">
                <a:solidFill>
                  <a:schemeClr val="bg1"/>
                </a:solidFill>
                <a:latin typeface="Verdana"/>
                <a:ea typeface="+mj-ea"/>
                <a:cs typeface="Verdana"/>
              </a:defRPr>
            </a:lvl1pPr>
          </a:lstStyle>
          <a:p>
            <a:pPr marL="12700">
              <a:spcBef>
                <a:spcPts val="100"/>
              </a:spcBef>
            </a:pPr>
            <a:r>
              <a:rPr lang="en-US" sz="2400" b="1" kern="0" dirty="0">
                <a:latin typeface="Bahnschrift Light SemiCondensed" panose="020B0502040204020203" pitchFamily="34" charset="0"/>
                <a:cs typeface="Tahoma"/>
              </a:rPr>
              <a:t>What is the unit of measurement for information?</a:t>
            </a:r>
            <a:r>
              <a:rPr lang="ar-EG" sz="2400" b="1" kern="0" dirty="0">
                <a:latin typeface="Bahnschrift Light SemiCondensed" panose="020B0502040204020203" pitchFamily="34" charset="0"/>
                <a:cs typeface="Tahoma"/>
              </a:rPr>
              <a:t> </a:t>
            </a:r>
            <a:r>
              <a:rPr lang="en-US" sz="3200" b="0" i="0" dirty="0">
                <a:solidFill>
                  <a:srgbClr val="333333"/>
                </a:solidFill>
                <a:effectLst/>
                <a:latin typeface="Segoe UI Emoji" panose="020B0502040204020203" pitchFamily="34" charset="0"/>
              </a:rPr>
              <a:t>🤔</a:t>
            </a:r>
            <a:endParaRPr lang="en-US" sz="2400" kern="0" dirty="0">
              <a:latin typeface="Bahnschrift Light SemiCondensed" panose="020B0502040204020203" pitchFamily="34" charset="0"/>
              <a:cs typeface="Tahoma"/>
            </a:endParaRPr>
          </a:p>
        </p:txBody>
      </p:sp>
      <p:pic>
        <p:nvPicPr>
          <p:cNvPr id="5" name="Picture 4">
            <a:extLst>
              <a:ext uri="{FF2B5EF4-FFF2-40B4-BE49-F238E27FC236}">
                <a16:creationId xmlns:a16="http://schemas.microsoft.com/office/drawing/2014/main" id="{96FDC4F0-8B37-4D33-A47A-34E97E15FEF3}"/>
              </a:ext>
            </a:extLst>
          </p:cNvPr>
          <p:cNvPicPr>
            <a:picLocks noChangeAspect="1"/>
          </p:cNvPicPr>
          <p:nvPr/>
        </p:nvPicPr>
        <p:blipFill>
          <a:blip r:embed="rId2"/>
          <a:stretch>
            <a:fillRect/>
          </a:stretch>
        </p:blipFill>
        <p:spPr>
          <a:xfrm>
            <a:off x="246386" y="2138030"/>
            <a:ext cx="2701458" cy="1519570"/>
          </a:xfrm>
          <a:prstGeom prst="rect">
            <a:avLst/>
          </a:prstGeom>
        </p:spPr>
      </p:pic>
      <p:pic>
        <p:nvPicPr>
          <p:cNvPr id="8" name="Picture 7" descr="A planet in space&#10;&#10;Description automatically generated with low confidence">
            <a:extLst>
              <a:ext uri="{FF2B5EF4-FFF2-40B4-BE49-F238E27FC236}">
                <a16:creationId xmlns:a16="http://schemas.microsoft.com/office/drawing/2014/main" id="{9063A1D8-0E33-41F7-B164-06D1577020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1550139"/>
            <a:ext cx="2476500" cy="24765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8314FBBA-037A-45AC-A67A-B4127431B89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1667" t="50000"/>
          <a:stretch/>
        </p:blipFill>
        <p:spPr>
          <a:xfrm>
            <a:off x="5936544" y="1884878"/>
            <a:ext cx="3048000" cy="1772722"/>
          </a:xfrm>
          <a:prstGeom prst="rect">
            <a:avLst/>
          </a:prstGeom>
        </p:spPr>
      </p:pic>
      <p:sp>
        <p:nvSpPr>
          <p:cNvPr id="11" name="TextBox 10">
            <a:extLst>
              <a:ext uri="{FF2B5EF4-FFF2-40B4-BE49-F238E27FC236}">
                <a16:creationId xmlns:a16="http://schemas.microsoft.com/office/drawing/2014/main" id="{7DF6301D-565D-486D-931F-105CFE22E600}"/>
              </a:ext>
            </a:extLst>
          </p:cNvPr>
          <p:cNvSpPr txBox="1"/>
          <p:nvPr/>
        </p:nvSpPr>
        <p:spPr>
          <a:xfrm>
            <a:off x="1118463" y="3625702"/>
            <a:ext cx="914400" cy="369332"/>
          </a:xfrm>
          <a:prstGeom prst="rect">
            <a:avLst/>
          </a:prstGeom>
          <a:noFill/>
        </p:spPr>
        <p:txBody>
          <a:bodyPr wrap="square" rtlCol="0">
            <a:spAutoFit/>
          </a:bodyPr>
          <a:lstStyle/>
          <a:p>
            <a:r>
              <a:rPr lang="en-US" dirty="0">
                <a:solidFill>
                  <a:schemeClr val="bg1"/>
                </a:solidFill>
                <a:latin typeface="Aharoni" panose="02010803020104030203" pitchFamily="2" charset="-79"/>
                <a:cs typeface="Aharoni" panose="02010803020104030203" pitchFamily="2" charset="-79"/>
              </a:rPr>
              <a:t>Image </a:t>
            </a:r>
          </a:p>
        </p:txBody>
      </p:sp>
      <p:sp>
        <p:nvSpPr>
          <p:cNvPr id="12" name="TextBox 11">
            <a:extLst>
              <a:ext uri="{FF2B5EF4-FFF2-40B4-BE49-F238E27FC236}">
                <a16:creationId xmlns:a16="http://schemas.microsoft.com/office/drawing/2014/main" id="{4B6B9818-0873-4C68-90E7-C24BFBF25325}"/>
              </a:ext>
            </a:extLst>
          </p:cNvPr>
          <p:cNvSpPr txBox="1"/>
          <p:nvPr/>
        </p:nvSpPr>
        <p:spPr>
          <a:xfrm>
            <a:off x="3986388" y="3995034"/>
            <a:ext cx="914400" cy="369332"/>
          </a:xfrm>
          <a:prstGeom prst="rect">
            <a:avLst/>
          </a:prstGeom>
          <a:noFill/>
        </p:spPr>
        <p:txBody>
          <a:bodyPr wrap="square" rtlCol="0">
            <a:spAutoFit/>
          </a:bodyPr>
          <a:lstStyle/>
          <a:p>
            <a:r>
              <a:rPr lang="en-US" dirty="0">
                <a:solidFill>
                  <a:schemeClr val="bg1"/>
                </a:solidFill>
                <a:latin typeface="Aharoni" panose="02010803020104030203" pitchFamily="2" charset="-79"/>
                <a:cs typeface="Aharoni" panose="02010803020104030203" pitchFamily="2" charset="-79"/>
              </a:rPr>
              <a:t>Video</a:t>
            </a:r>
          </a:p>
        </p:txBody>
      </p:sp>
      <p:sp>
        <p:nvSpPr>
          <p:cNvPr id="13" name="TextBox 12">
            <a:extLst>
              <a:ext uri="{FF2B5EF4-FFF2-40B4-BE49-F238E27FC236}">
                <a16:creationId xmlns:a16="http://schemas.microsoft.com/office/drawing/2014/main" id="{C19B0F8E-0A9E-4250-8655-162CA78839DE}"/>
              </a:ext>
            </a:extLst>
          </p:cNvPr>
          <p:cNvSpPr txBox="1"/>
          <p:nvPr/>
        </p:nvSpPr>
        <p:spPr>
          <a:xfrm>
            <a:off x="7003344" y="3625702"/>
            <a:ext cx="914400" cy="369332"/>
          </a:xfrm>
          <a:prstGeom prst="rect">
            <a:avLst/>
          </a:prstGeom>
          <a:noFill/>
        </p:spPr>
        <p:txBody>
          <a:bodyPr wrap="square" rtlCol="0">
            <a:spAutoFit/>
          </a:bodyPr>
          <a:lstStyle/>
          <a:p>
            <a:r>
              <a:rPr lang="en-US" dirty="0">
                <a:solidFill>
                  <a:schemeClr val="bg1"/>
                </a:solidFill>
                <a:latin typeface="Aharoni" panose="02010803020104030203" pitchFamily="2" charset="-79"/>
                <a:cs typeface="Aharoni" panose="02010803020104030203" pitchFamily="2" charset="-79"/>
              </a:rPr>
              <a:t>Text </a:t>
            </a:r>
          </a:p>
        </p:txBody>
      </p:sp>
    </p:spTree>
    <p:extLst>
      <p:ext uri="{BB962C8B-B14F-4D97-AF65-F5344CB8AC3E}">
        <p14:creationId xmlns:p14="http://schemas.microsoft.com/office/powerpoint/2010/main" val="2347744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091" y="284479"/>
            <a:ext cx="1600200" cy="391160"/>
          </a:xfrm>
          <a:prstGeom prst="rect">
            <a:avLst/>
          </a:prstGeom>
        </p:spPr>
        <p:txBody>
          <a:bodyPr vert="horz" wrap="square" lIns="0" tIns="12700" rIns="0" bIns="0" rtlCol="0">
            <a:spAutoFit/>
          </a:bodyPr>
          <a:lstStyle/>
          <a:p>
            <a:pPr marL="12700">
              <a:lnSpc>
                <a:spcPct val="100000"/>
              </a:lnSpc>
              <a:spcBef>
                <a:spcPts val="100"/>
              </a:spcBef>
            </a:pPr>
            <a:r>
              <a:rPr sz="2400" dirty="0"/>
              <a:t>Data</a:t>
            </a:r>
            <a:r>
              <a:rPr sz="2400" spc="-75" dirty="0"/>
              <a:t> </a:t>
            </a:r>
            <a:r>
              <a:rPr sz="2400" spc="-10" dirty="0"/>
              <a:t>units</a:t>
            </a:r>
            <a:endParaRPr sz="2400" dirty="0"/>
          </a:p>
        </p:txBody>
      </p:sp>
      <p:sp>
        <p:nvSpPr>
          <p:cNvPr id="6" name="TextBox 5">
            <a:extLst>
              <a:ext uri="{FF2B5EF4-FFF2-40B4-BE49-F238E27FC236}">
                <a16:creationId xmlns:a16="http://schemas.microsoft.com/office/drawing/2014/main" id="{442AF022-9FCB-47FB-98AA-93305BED1A91}"/>
              </a:ext>
            </a:extLst>
          </p:cNvPr>
          <p:cNvSpPr txBox="1"/>
          <p:nvPr/>
        </p:nvSpPr>
        <p:spPr>
          <a:xfrm>
            <a:off x="228090" y="742951"/>
            <a:ext cx="8687309" cy="369332"/>
          </a:xfrm>
          <a:prstGeom prst="rect">
            <a:avLst/>
          </a:prstGeom>
          <a:noFill/>
        </p:spPr>
        <p:txBody>
          <a:bodyPr wrap="square">
            <a:spAutoFit/>
          </a:bodyPr>
          <a:lstStyle/>
          <a:p>
            <a:r>
              <a:rPr lang="en-US" dirty="0">
                <a:solidFill>
                  <a:schemeClr val="bg1"/>
                </a:solidFill>
              </a:rPr>
              <a:t>- The bit is the most basic unit of information in computing and digital communications.</a:t>
            </a:r>
          </a:p>
        </p:txBody>
      </p:sp>
      <p:pic>
        <p:nvPicPr>
          <p:cNvPr id="8" name="Picture 7" descr="Graphical user interface, application&#10;&#10;Description automatically generated">
            <a:extLst>
              <a:ext uri="{FF2B5EF4-FFF2-40B4-BE49-F238E27FC236}">
                <a16:creationId xmlns:a16="http://schemas.microsoft.com/office/drawing/2014/main" id="{421D6CFB-B1DE-4A12-92C8-520030F6D7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179595"/>
            <a:ext cx="6858000" cy="3857625"/>
          </a:xfrm>
          <a:prstGeom prst="rect">
            <a:avLst/>
          </a:prstGeom>
        </p:spPr>
      </p:pic>
    </p:spTree>
    <p:extLst>
      <p:ext uri="{BB962C8B-B14F-4D97-AF65-F5344CB8AC3E}">
        <p14:creationId xmlns:p14="http://schemas.microsoft.com/office/powerpoint/2010/main" val="14338270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8033" y="193370"/>
            <a:ext cx="2715260" cy="300355"/>
          </a:xfrm>
          <a:prstGeom prst="rect">
            <a:avLst/>
          </a:prstGeom>
        </p:spPr>
        <p:txBody>
          <a:bodyPr vert="horz" wrap="square" lIns="0" tIns="12700" rIns="0" bIns="0" rtlCol="0">
            <a:spAutoFit/>
          </a:bodyPr>
          <a:lstStyle/>
          <a:p>
            <a:pPr marL="12700">
              <a:lnSpc>
                <a:spcPct val="100000"/>
              </a:lnSpc>
              <a:spcBef>
                <a:spcPts val="100"/>
              </a:spcBef>
            </a:pPr>
            <a:r>
              <a:rPr sz="1800" b="1" spc="-150" dirty="0">
                <a:solidFill>
                  <a:srgbClr val="FFFFFF"/>
                </a:solidFill>
                <a:latin typeface="Tahoma"/>
                <a:cs typeface="Tahoma"/>
              </a:rPr>
              <a:t>Intro</a:t>
            </a:r>
            <a:r>
              <a:rPr sz="1800" b="1" spc="-254" dirty="0">
                <a:solidFill>
                  <a:srgbClr val="FFFFFF"/>
                </a:solidFill>
                <a:latin typeface="Tahoma"/>
                <a:cs typeface="Tahoma"/>
              </a:rPr>
              <a:t> </a:t>
            </a:r>
            <a:r>
              <a:rPr sz="1800" b="1" spc="-65" dirty="0">
                <a:solidFill>
                  <a:srgbClr val="FFFFFF"/>
                </a:solidFill>
                <a:latin typeface="Tahoma"/>
                <a:cs typeface="Tahoma"/>
              </a:rPr>
              <a:t>to</a:t>
            </a:r>
            <a:r>
              <a:rPr sz="1800" b="1" spc="-190" dirty="0">
                <a:solidFill>
                  <a:srgbClr val="FFFFFF"/>
                </a:solidFill>
                <a:latin typeface="Tahoma"/>
                <a:cs typeface="Tahoma"/>
              </a:rPr>
              <a:t> </a:t>
            </a:r>
            <a:r>
              <a:rPr sz="1800" b="1" spc="-90" dirty="0">
                <a:solidFill>
                  <a:srgbClr val="FFFFFF"/>
                </a:solidFill>
                <a:latin typeface="Tahoma"/>
                <a:cs typeface="Tahoma"/>
              </a:rPr>
              <a:t>Computer</a:t>
            </a:r>
            <a:r>
              <a:rPr sz="1800" b="1" spc="-254" dirty="0">
                <a:solidFill>
                  <a:srgbClr val="FFFFFF"/>
                </a:solidFill>
                <a:latin typeface="Tahoma"/>
                <a:cs typeface="Tahoma"/>
              </a:rPr>
              <a:t> </a:t>
            </a:r>
            <a:r>
              <a:rPr sz="1800" b="1" spc="-80" dirty="0">
                <a:solidFill>
                  <a:srgbClr val="FFFFFF"/>
                </a:solidFill>
                <a:latin typeface="Tahoma"/>
                <a:cs typeface="Tahoma"/>
              </a:rPr>
              <a:t>Science</a:t>
            </a:r>
            <a:endParaRPr sz="1800" dirty="0">
              <a:latin typeface="Tahoma"/>
              <a:cs typeface="Tahoma"/>
            </a:endParaRPr>
          </a:p>
        </p:txBody>
      </p:sp>
      <p:sp>
        <p:nvSpPr>
          <p:cNvPr id="3" name="object 3"/>
          <p:cNvSpPr txBox="1">
            <a:spLocks noGrp="1"/>
          </p:cNvSpPr>
          <p:nvPr>
            <p:ph type="title"/>
          </p:nvPr>
        </p:nvSpPr>
        <p:spPr>
          <a:xfrm>
            <a:off x="228091" y="1761490"/>
            <a:ext cx="2566670" cy="371897"/>
          </a:xfrm>
          <a:prstGeom prst="rect">
            <a:avLst/>
          </a:prstGeom>
        </p:spPr>
        <p:txBody>
          <a:bodyPr vert="horz" wrap="square" lIns="0" tIns="12700" rIns="0" bIns="0" rtlCol="0">
            <a:spAutoFit/>
          </a:bodyPr>
          <a:lstStyle/>
          <a:p>
            <a:pPr marL="12700">
              <a:lnSpc>
                <a:spcPts val="2790"/>
              </a:lnSpc>
              <a:spcBef>
                <a:spcPts val="100"/>
              </a:spcBef>
            </a:pPr>
            <a:r>
              <a:rPr sz="2400" spc="100" dirty="0">
                <a:solidFill>
                  <a:srgbClr val="A256FF"/>
                </a:solidFill>
                <a:latin typeface="Noto Sans Symbols"/>
                <a:cs typeface="Noto Sans Symbols"/>
              </a:rPr>
              <a:t>⬡</a:t>
            </a:r>
            <a:r>
              <a:rPr spc="-100" dirty="0"/>
              <a:t>What</a:t>
            </a:r>
            <a:r>
              <a:rPr spc="-270" dirty="0"/>
              <a:t> </a:t>
            </a:r>
            <a:r>
              <a:rPr lang="ar-AE" spc="-270" dirty="0"/>
              <a:t> </a:t>
            </a:r>
            <a:r>
              <a:rPr spc="-65" dirty="0"/>
              <a:t>is</a:t>
            </a:r>
            <a:r>
              <a:rPr spc="-295" dirty="0"/>
              <a:t> </a:t>
            </a:r>
            <a:r>
              <a:rPr lang="ar-AE" spc="-295" dirty="0"/>
              <a:t> </a:t>
            </a:r>
            <a:r>
              <a:rPr spc="-114" dirty="0"/>
              <a:t>Computer</a:t>
            </a:r>
            <a:r>
              <a:rPr spc="-265" dirty="0"/>
              <a:t> </a:t>
            </a:r>
            <a:r>
              <a:rPr dirty="0"/>
              <a:t>?</a:t>
            </a:r>
            <a:endParaRPr sz="2400" dirty="0">
              <a:latin typeface="Noto Sans Symbols"/>
              <a:cs typeface="Noto Sans Symbols"/>
            </a:endParaRPr>
          </a:p>
        </p:txBody>
      </p:sp>
      <p:sp>
        <p:nvSpPr>
          <p:cNvPr id="4" name="object 4"/>
          <p:cNvSpPr txBox="1"/>
          <p:nvPr/>
        </p:nvSpPr>
        <p:spPr>
          <a:xfrm>
            <a:off x="218033" y="2133387"/>
            <a:ext cx="4039109" cy="2757165"/>
          </a:xfrm>
          <a:prstGeom prst="rect">
            <a:avLst/>
          </a:prstGeom>
        </p:spPr>
        <p:txBody>
          <a:bodyPr vert="horz" wrap="square" lIns="0" tIns="12700" rIns="0" bIns="0" rtlCol="0">
            <a:spAutoFit/>
          </a:bodyPr>
          <a:lstStyle/>
          <a:p>
            <a:pPr marL="12700">
              <a:lnSpc>
                <a:spcPts val="2795"/>
              </a:lnSpc>
              <a:spcBef>
                <a:spcPts val="100"/>
              </a:spcBef>
            </a:pPr>
            <a:r>
              <a:rPr lang="en-US" sz="2400" spc="100" dirty="0">
                <a:solidFill>
                  <a:srgbClr val="A256FF"/>
                </a:solidFill>
                <a:latin typeface="Noto Sans Symbols"/>
              </a:rPr>
              <a:t>⬡</a:t>
            </a:r>
            <a:r>
              <a:rPr lang="en-US" sz="1400" spc="-50" dirty="0">
                <a:solidFill>
                  <a:srgbClr val="FFFFFF"/>
                </a:solidFill>
                <a:latin typeface="Verdana"/>
              </a:rPr>
              <a:t>How Computers Work ?</a:t>
            </a:r>
            <a:endParaRPr lang="ar-EG" sz="2400" spc="100" dirty="0">
              <a:solidFill>
                <a:srgbClr val="A256FF"/>
              </a:solidFill>
              <a:latin typeface="Noto Sans Symbols"/>
              <a:cs typeface="Noto Sans Symbols"/>
            </a:endParaRPr>
          </a:p>
          <a:p>
            <a:pPr marL="12700">
              <a:lnSpc>
                <a:spcPts val="2795"/>
              </a:lnSpc>
              <a:spcBef>
                <a:spcPts val="100"/>
              </a:spcBef>
            </a:pPr>
            <a:r>
              <a:rPr sz="2400" spc="100" dirty="0">
                <a:solidFill>
                  <a:srgbClr val="A256FF"/>
                </a:solidFill>
                <a:latin typeface="Noto Sans Symbols"/>
                <a:cs typeface="Noto Sans Symbols"/>
              </a:rPr>
              <a:t>⬡</a:t>
            </a:r>
            <a:r>
              <a:rPr sz="1400" spc="-60" dirty="0">
                <a:solidFill>
                  <a:srgbClr val="FFFFFF"/>
                </a:solidFill>
                <a:latin typeface="Verdana"/>
                <a:cs typeface="Verdana"/>
              </a:rPr>
              <a:t>Decimal</a:t>
            </a:r>
            <a:r>
              <a:rPr sz="1400" spc="-229" dirty="0">
                <a:solidFill>
                  <a:srgbClr val="FFFFFF"/>
                </a:solidFill>
                <a:latin typeface="Verdana"/>
                <a:cs typeface="Verdana"/>
              </a:rPr>
              <a:t> </a:t>
            </a:r>
            <a:r>
              <a:rPr sz="1400" dirty="0">
                <a:solidFill>
                  <a:srgbClr val="FFFFFF"/>
                </a:solidFill>
                <a:latin typeface="Verdana"/>
                <a:cs typeface="Verdana"/>
              </a:rPr>
              <a:t>&amp;</a:t>
            </a:r>
            <a:r>
              <a:rPr sz="1400" spc="-235" dirty="0">
                <a:solidFill>
                  <a:srgbClr val="FFFFFF"/>
                </a:solidFill>
                <a:latin typeface="Verdana"/>
                <a:cs typeface="Verdana"/>
              </a:rPr>
              <a:t> </a:t>
            </a:r>
            <a:r>
              <a:rPr sz="1400" spc="-50" dirty="0">
                <a:solidFill>
                  <a:srgbClr val="FFFFFF"/>
                </a:solidFill>
                <a:latin typeface="Verdana"/>
                <a:cs typeface="Verdana"/>
              </a:rPr>
              <a:t>Binary</a:t>
            </a:r>
            <a:r>
              <a:rPr sz="1400" spc="-229" dirty="0">
                <a:solidFill>
                  <a:srgbClr val="FFFFFF"/>
                </a:solidFill>
                <a:latin typeface="Verdana"/>
                <a:cs typeface="Verdana"/>
              </a:rPr>
              <a:t> </a:t>
            </a:r>
            <a:r>
              <a:rPr sz="1400" spc="-75" dirty="0">
                <a:solidFill>
                  <a:srgbClr val="FFFFFF"/>
                </a:solidFill>
                <a:latin typeface="Verdana"/>
                <a:cs typeface="Verdana"/>
              </a:rPr>
              <a:t>numbering</a:t>
            </a:r>
            <a:r>
              <a:rPr sz="1400" spc="-225" dirty="0">
                <a:solidFill>
                  <a:srgbClr val="FFFFFF"/>
                </a:solidFill>
                <a:latin typeface="Verdana"/>
                <a:cs typeface="Verdana"/>
              </a:rPr>
              <a:t> </a:t>
            </a:r>
            <a:r>
              <a:rPr sz="1400" spc="-75" dirty="0">
                <a:solidFill>
                  <a:srgbClr val="FFFFFF"/>
                </a:solidFill>
                <a:latin typeface="Verdana"/>
                <a:cs typeface="Verdana"/>
              </a:rPr>
              <a:t>systems</a:t>
            </a:r>
            <a:r>
              <a:rPr lang="en-AE" sz="1400" spc="-75" dirty="0">
                <a:solidFill>
                  <a:srgbClr val="FFFFFF"/>
                </a:solidFill>
                <a:latin typeface="Verdana"/>
                <a:cs typeface="Verdana"/>
              </a:rPr>
              <a:t>.</a:t>
            </a:r>
            <a:endParaRPr sz="1400" dirty="0">
              <a:latin typeface="Verdana"/>
              <a:cs typeface="Verdana"/>
            </a:endParaRPr>
          </a:p>
          <a:p>
            <a:pPr marL="12700">
              <a:lnSpc>
                <a:spcPts val="2600"/>
              </a:lnSpc>
            </a:pPr>
            <a:r>
              <a:rPr lang="en-US" sz="2400" spc="100" dirty="0">
                <a:solidFill>
                  <a:srgbClr val="A256FF"/>
                </a:solidFill>
                <a:latin typeface="Noto Sans Symbols"/>
                <a:cs typeface="Noto Sans Symbols"/>
              </a:rPr>
              <a:t>⬡</a:t>
            </a:r>
            <a:r>
              <a:rPr sz="1400" b="1" u="sng" spc="-5" dirty="0">
                <a:solidFill>
                  <a:srgbClr val="FFFFFF"/>
                </a:solidFill>
                <a:latin typeface="Verdana"/>
                <a:cs typeface="Verdana"/>
              </a:rPr>
              <a:t>How</a:t>
            </a:r>
            <a:r>
              <a:rPr sz="1400" b="1" u="sng" spc="-145" dirty="0">
                <a:solidFill>
                  <a:srgbClr val="FFFFFF"/>
                </a:solidFill>
                <a:latin typeface="Verdana"/>
                <a:cs typeface="Verdana"/>
              </a:rPr>
              <a:t> </a:t>
            </a:r>
            <a:r>
              <a:rPr sz="1400" b="1" u="sng" spc="-70" dirty="0">
                <a:solidFill>
                  <a:srgbClr val="FFFFFF"/>
                </a:solidFill>
                <a:latin typeface="Verdana"/>
                <a:cs typeface="Verdana"/>
              </a:rPr>
              <a:t>computer</a:t>
            </a:r>
            <a:r>
              <a:rPr sz="1400" b="1" u="sng" spc="-270" dirty="0">
                <a:solidFill>
                  <a:srgbClr val="FFFFFF"/>
                </a:solidFill>
                <a:latin typeface="Verdana"/>
                <a:cs typeface="Verdana"/>
              </a:rPr>
              <a:t> </a:t>
            </a:r>
            <a:r>
              <a:rPr sz="1400" b="1" u="sng" spc="-65" dirty="0">
                <a:solidFill>
                  <a:srgbClr val="FFFFFF"/>
                </a:solidFill>
                <a:latin typeface="Verdana"/>
                <a:cs typeface="Verdana"/>
              </a:rPr>
              <a:t>stores</a:t>
            </a:r>
            <a:r>
              <a:rPr sz="1400" b="1" u="sng" spc="-215" dirty="0">
                <a:solidFill>
                  <a:srgbClr val="FFFFFF"/>
                </a:solidFill>
                <a:latin typeface="Verdana"/>
                <a:cs typeface="Verdana"/>
              </a:rPr>
              <a:t> </a:t>
            </a:r>
            <a:r>
              <a:rPr sz="1400" b="1" u="sng" spc="-20" dirty="0">
                <a:solidFill>
                  <a:srgbClr val="FFFFFF"/>
                </a:solidFill>
                <a:latin typeface="Verdana"/>
                <a:cs typeface="Verdana"/>
              </a:rPr>
              <a:t>Words</a:t>
            </a:r>
            <a:r>
              <a:rPr sz="1400" b="1" u="sng" spc="-220" dirty="0">
                <a:solidFill>
                  <a:srgbClr val="FFFFFF"/>
                </a:solidFill>
                <a:latin typeface="Verdana"/>
                <a:cs typeface="Verdana"/>
              </a:rPr>
              <a:t> </a:t>
            </a:r>
            <a:r>
              <a:rPr sz="1400" b="1" u="sng" spc="-110" dirty="0">
                <a:solidFill>
                  <a:srgbClr val="FFFFFF"/>
                </a:solidFill>
                <a:latin typeface="Verdana"/>
                <a:cs typeface="Verdana"/>
              </a:rPr>
              <a:t>(ASCII)</a:t>
            </a:r>
            <a:r>
              <a:rPr lang="en-AE" sz="1400" b="1" u="sng" spc="-110" dirty="0">
                <a:solidFill>
                  <a:srgbClr val="FFFFFF"/>
                </a:solidFill>
                <a:latin typeface="Verdana"/>
                <a:cs typeface="Verdana"/>
              </a:rPr>
              <a:t>.</a:t>
            </a:r>
            <a:endParaRPr sz="1400" b="1" u="sng" dirty="0">
              <a:latin typeface="Verdana"/>
              <a:cs typeface="Verdana"/>
            </a:endParaRPr>
          </a:p>
          <a:p>
            <a:pPr marL="12700">
              <a:lnSpc>
                <a:spcPts val="2500"/>
              </a:lnSpc>
            </a:pPr>
            <a:r>
              <a:rPr sz="2400" spc="100" dirty="0">
                <a:solidFill>
                  <a:srgbClr val="A256FF"/>
                </a:solidFill>
                <a:latin typeface="Noto Sans Symbols"/>
                <a:cs typeface="Noto Sans Symbols"/>
              </a:rPr>
              <a:t>⬡</a:t>
            </a:r>
            <a:r>
              <a:rPr sz="2400" spc="-325" dirty="0">
                <a:solidFill>
                  <a:srgbClr val="A256FF"/>
                </a:solidFill>
                <a:latin typeface="Noto Sans Symbols"/>
                <a:cs typeface="Noto Sans Symbols"/>
              </a:rPr>
              <a:t> </a:t>
            </a:r>
            <a:r>
              <a:rPr sz="1400" dirty="0">
                <a:solidFill>
                  <a:srgbClr val="FFFFFF"/>
                </a:solidFill>
                <a:latin typeface="Verdana"/>
                <a:cs typeface="Verdana"/>
              </a:rPr>
              <a:t>How </a:t>
            </a:r>
            <a:r>
              <a:rPr sz="1400" spc="-70" dirty="0">
                <a:solidFill>
                  <a:srgbClr val="FFFFFF"/>
                </a:solidFill>
                <a:latin typeface="Verdana"/>
                <a:cs typeface="Verdana"/>
              </a:rPr>
              <a:t>computer </a:t>
            </a:r>
            <a:r>
              <a:rPr sz="1400" spc="-65" dirty="0">
                <a:solidFill>
                  <a:srgbClr val="FFFFFF"/>
                </a:solidFill>
                <a:latin typeface="Verdana"/>
                <a:cs typeface="Verdana"/>
              </a:rPr>
              <a:t>stores </a:t>
            </a:r>
            <a:r>
              <a:rPr sz="1400" spc="-85" dirty="0">
                <a:solidFill>
                  <a:srgbClr val="FFFFFF"/>
                </a:solidFill>
                <a:latin typeface="Verdana"/>
                <a:cs typeface="Verdana"/>
              </a:rPr>
              <a:t>Images</a:t>
            </a:r>
            <a:r>
              <a:rPr lang="en-AE" sz="1400" spc="-85" dirty="0">
                <a:solidFill>
                  <a:srgbClr val="FFFFFF"/>
                </a:solidFill>
                <a:latin typeface="Verdana"/>
                <a:cs typeface="Verdana"/>
              </a:rPr>
              <a:t>.</a:t>
            </a:r>
            <a:endParaRPr sz="1400" dirty="0">
              <a:latin typeface="Verdana"/>
              <a:cs typeface="Verdana"/>
            </a:endParaRPr>
          </a:p>
          <a:p>
            <a:pPr marL="12700">
              <a:lnSpc>
                <a:spcPts val="2505"/>
              </a:lnSpc>
            </a:pPr>
            <a:r>
              <a:rPr sz="2400" spc="100" dirty="0">
                <a:solidFill>
                  <a:srgbClr val="A256FF"/>
                </a:solidFill>
                <a:latin typeface="Noto Sans Symbols"/>
                <a:cs typeface="Noto Sans Symbols"/>
              </a:rPr>
              <a:t>⬡</a:t>
            </a:r>
            <a:r>
              <a:rPr sz="2400" spc="-325" dirty="0">
                <a:solidFill>
                  <a:srgbClr val="A256FF"/>
                </a:solidFill>
                <a:latin typeface="Noto Sans Symbols"/>
                <a:cs typeface="Noto Sans Symbols"/>
              </a:rPr>
              <a:t> </a:t>
            </a:r>
            <a:r>
              <a:rPr sz="1400" spc="-5" dirty="0">
                <a:solidFill>
                  <a:srgbClr val="FFFFFF"/>
                </a:solidFill>
                <a:latin typeface="Verdana"/>
                <a:cs typeface="Verdana"/>
              </a:rPr>
              <a:t>How </a:t>
            </a:r>
            <a:r>
              <a:rPr sz="1400" spc="-70" dirty="0">
                <a:solidFill>
                  <a:srgbClr val="FFFFFF"/>
                </a:solidFill>
                <a:latin typeface="Verdana"/>
                <a:cs typeface="Verdana"/>
              </a:rPr>
              <a:t>computer </a:t>
            </a:r>
            <a:r>
              <a:rPr sz="1400" spc="-65" dirty="0">
                <a:solidFill>
                  <a:srgbClr val="FFFFFF"/>
                </a:solidFill>
                <a:latin typeface="Verdana"/>
                <a:cs typeface="Verdana"/>
              </a:rPr>
              <a:t>stores </a:t>
            </a:r>
            <a:r>
              <a:rPr sz="1400" spc="-50" dirty="0">
                <a:solidFill>
                  <a:srgbClr val="FFFFFF"/>
                </a:solidFill>
                <a:latin typeface="Verdana"/>
                <a:cs typeface="Verdana"/>
              </a:rPr>
              <a:t>Videos</a:t>
            </a:r>
            <a:r>
              <a:rPr lang="en-AE" sz="1400" spc="-50" dirty="0">
                <a:solidFill>
                  <a:srgbClr val="FFFFFF"/>
                </a:solidFill>
                <a:latin typeface="Verdana"/>
                <a:cs typeface="Verdana"/>
              </a:rPr>
              <a:t>.</a:t>
            </a:r>
            <a:endParaRPr sz="1400" dirty="0">
              <a:latin typeface="Verdana"/>
              <a:cs typeface="Verdana"/>
            </a:endParaRPr>
          </a:p>
          <a:p>
            <a:pPr marL="12700">
              <a:lnSpc>
                <a:spcPts val="2695"/>
              </a:lnSpc>
            </a:pPr>
            <a:r>
              <a:rPr sz="2400" spc="100" dirty="0">
                <a:solidFill>
                  <a:srgbClr val="A256FF"/>
                </a:solidFill>
                <a:latin typeface="Noto Sans Symbols"/>
                <a:cs typeface="Noto Sans Symbols"/>
              </a:rPr>
              <a:t>⬡</a:t>
            </a:r>
            <a:r>
              <a:rPr sz="2400" spc="-310" dirty="0">
                <a:solidFill>
                  <a:srgbClr val="A256FF"/>
                </a:solidFill>
                <a:latin typeface="Noto Sans Symbols"/>
                <a:cs typeface="Noto Sans Symbols"/>
              </a:rPr>
              <a:t> </a:t>
            </a:r>
            <a:r>
              <a:rPr sz="1400" spc="-5" dirty="0">
                <a:solidFill>
                  <a:srgbClr val="FFFFFF"/>
                </a:solidFill>
                <a:latin typeface="Verdana"/>
                <a:cs typeface="Verdana"/>
              </a:rPr>
              <a:t>How </a:t>
            </a:r>
            <a:r>
              <a:rPr sz="1400" spc="-70" dirty="0">
                <a:solidFill>
                  <a:srgbClr val="FFFFFF"/>
                </a:solidFill>
                <a:latin typeface="Verdana"/>
                <a:cs typeface="Verdana"/>
              </a:rPr>
              <a:t>computer </a:t>
            </a:r>
            <a:r>
              <a:rPr sz="1400" spc="-65" dirty="0">
                <a:solidFill>
                  <a:srgbClr val="FFFFFF"/>
                </a:solidFill>
                <a:latin typeface="Verdana"/>
                <a:cs typeface="Verdana"/>
              </a:rPr>
              <a:t>stores </a:t>
            </a:r>
            <a:r>
              <a:rPr sz="1400" spc="-30" dirty="0">
                <a:solidFill>
                  <a:srgbClr val="FFFFFF"/>
                </a:solidFill>
                <a:latin typeface="Verdana"/>
                <a:cs typeface="Verdana"/>
              </a:rPr>
              <a:t>Audio</a:t>
            </a:r>
            <a:r>
              <a:rPr lang="en-AE" sz="1400" spc="-30" dirty="0">
                <a:solidFill>
                  <a:srgbClr val="FFFFFF"/>
                </a:solidFill>
                <a:latin typeface="Verdana"/>
                <a:cs typeface="Verdana"/>
              </a:rPr>
              <a:t>.</a:t>
            </a:r>
          </a:p>
          <a:p>
            <a:pPr marL="12700">
              <a:lnSpc>
                <a:spcPts val="2695"/>
              </a:lnSpc>
            </a:pPr>
            <a:r>
              <a:rPr lang="en-US" sz="2400" spc="100" dirty="0">
                <a:solidFill>
                  <a:srgbClr val="A256FF"/>
                </a:solidFill>
                <a:latin typeface="Noto Sans Symbols"/>
                <a:cs typeface="Noto Sans Symbols"/>
              </a:rPr>
              <a:t>⬡</a:t>
            </a:r>
            <a:r>
              <a:rPr lang="en-US" sz="2400" spc="-310" dirty="0">
                <a:solidFill>
                  <a:srgbClr val="A256FF"/>
                </a:solidFill>
                <a:latin typeface="Noto Sans Symbols"/>
                <a:cs typeface="Noto Sans Symbols"/>
              </a:rPr>
              <a:t> </a:t>
            </a:r>
            <a:r>
              <a:rPr lang="en-US" sz="1400" spc="-5" dirty="0">
                <a:solidFill>
                  <a:srgbClr val="FFFFFF"/>
                </a:solidFill>
                <a:latin typeface="Verdana"/>
                <a:cs typeface="Verdana"/>
              </a:rPr>
              <a:t>How </a:t>
            </a:r>
            <a:r>
              <a:rPr lang="en-US" sz="1400" spc="-70" dirty="0">
                <a:solidFill>
                  <a:srgbClr val="FFFFFF"/>
                </a:solidFill>
                <a:latin typeface="Verdana"/>
                <a:cs typeface="Verdana"/>
              </a:rPr>
              <a:t>computer </a:t>
            </a:r>
            <a:r>
              <a:rPr lang="en-US" sz="1400" spc="-65" dirty="0">
                <a:solidFill>
                  <a:srgbClr val="FFFFFF"/>
                </a:solidFill>
                <a:latin typeface="Verdana"/>
                <a:cs typeface="Verdana"/>
              </a:rPr>
              <a:t>share information?</a:t>
            </a:r>
          </a:p>
          <a:p>
            <a:pPr marL="12700">
              <a:lnSpc>
                <a:spcPts val="2695"/>
              </a:lnSpc>
            </a:pPr>
            <a:r>
              <a:rPr lang="en-US" sz="2400" spc="100" dirty="0">
                <a:solidFill>
                  <a:srgbClr val="A256FF"/>
                </a:solidFill>
                <a:latin typeface="Noto Sans Symbols"/>
              </a:rPr>
              <a:t>⬡</a:t>
            </a:r>
            <a:r>
              <a:rPr lang="en-US" sz="1400" spc="-65" dirty="0">
                <a:solidFill>
                  <a:srgbClr val="FFFFFF"/>
                </a:solidFill>
                <a:latin typeface="Verdana"/>
              </a:rPr>
              <a:t> Jupyter Installation (Anaconda Based)</a:t>
            </a:r>
            <a:endParaRPr lang="en-US" sz="1400" spc="-30" dirty="0">
              <a:solidFill>
                <a:srgbClr val="FFFFFF"/>
              </a:solidFill>
              <a:latin typeface="Verdana"/>
              <a:cs typeface="Verdana"/>
            </a:endParaRPr>
          </a:p>
        </p:txBody>
      </p:sp>
      <p:sp>
        <p:nvSpPr>
          <p:cNvPr id="5" name="object 2">
            <a:extLst>
              <a:ext uri="{FF2B5EF4-FFF2-40B4-BE49-F238E27FC236}">
                <a16:creationId xmlns:a16="http://schemas.microsoft.com/office/drawing/2014/main" id="{313D7D1A-40A0-4AC5-B67F-0192EC62B405}"/>
              </a:ext>
            </a:extLst>
          </p:cNvPr>
          <p:cNvSpPr txBox="1"/>
          <p:nvPr/>
        </p:nvSpPr>
        <p:spPr>
          <a:xfrm>
            <a:off x="228091" y="1123015"/>
            <a:ext cx="2715260" cy="300355"/>
          </a:xfrm>
          <a:prstGeom prst="rect">
            <a:avLst/>
          </a:prstGeom>
        </p:spPr>
        <p:txBody>
          <a:bodyPr vert="horz" wrap="square" lIns="0" tIns="12700" rIns="0" bIns="0" rtlCol="0">
            <a:spAutoFit/>
          </a:bodyPr>
          <a:lstStyle/>
          <a:p>
            <a:pPr marL="12700">
              <a:lnSpc>
                <a:spcPct val="100000"/>
              </a:lnSpc>
              <a:spcBef>
                <a:spcPts val="100"/>
              </a:spcBef>
            </a:pPr>
            <a:r>
              <a:rPr lang="en-US" b="1" dirty="0">
                <a:solidFill>
                  <a:srgbClr val="FFFFFF"/>
                </a:solidFill>
                <a:latin typeface="Amasis MT Pro" panose="02040504050005020304" pitchFamily="18" charset="0"/>
                <a:cs typeface="Tahoma"/>
              </a:rPr>
              <a:t>Session outline : </a:t>
            </a:r>
            <a:endParaRPr sz="1800" b="1" dirty="0">
              <a:latin typeface="Amasis MT Pro" panose="02040504050005020304" pitchFamily="18" charset="0"/>
              <a:cs typeface="Tahoma"/>
            </a:endParaRPr>
          </a:p>
        </p:txBody>
      </p:sp>
    </p:spTree>
    <p:extLst>
      <p:ext uri="{BB962C8B-B14F-4D97-AF65-F5344CB8AC3E}">
        <p14:creationId xmlns:p14="http://schemas.microsoft.com/office/powerpoint/2010/main" val="30629412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49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05740" y="376427"/>
            <a:ext cx="5824728" cy="676656"/>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83844" y="448817"/>
            <a:ext cx="5431790" cy="391160"/>
          </a:xfrm>
          <a:prstGeom prst="rect">
            <a:avLst/>
          </a:prstGeom>
        </p:spPr>
        <p:txBody>
          <a:bodyPr vert="horz" wrap="square" lIns="0" tIns="12700" rIns="0" bIns="0" rtlCol="0">
            <a:spAutoFit/>
          </a:bodyPr>
          <a:lstStyle/>
          <a:p>
            <a:pPr marL="12700">
              <a:lnSpc>
                <a:spcPct val="100000"/>
              </a:lnSpc>
              <a:spcBef>
                <a:spcPts val="100"/>
              </a:spcBef>
            </a:pPr>
            <a:r>
              <a:rPr sz="2400" b="1" spc="-50" dirty="0">
                <a:latin typeface="Tahoma"/>
                <a:cs typeface="Tahoma"/>
              </a:rPr>
              <a:t>How </a:t>
            </a:r>
            <a:r>
              <a:rPr sz="2400" b="1" spc="-35" dirty="0">
                <a:latin typeface="Tahoma"/>
                <a:cs typeface="Tahoma"/>
              </a:rPr>
              <a:t>computer </a:t>
            </a:r>
            <a:r>
              <a:rPr sz="2400" b="1" spc="-55" dirty="0">
                <a:latin typeface="Tahoma"/>
                <a:cs typeface="Tahoma"/>
              </a:rPr>
              <a:t>stores </a:t>
            </a:r>
            <a:r>
              <a:rPr sz="2400" b="1" spc="-40" dirty="0">
                <a:latin typeface="Tahoma"/>
                <a:cs typeface="Tahoma"/>
              </a:rPr>
              <a:t>Words</a:t>
            </a:r>
            <a:r>
              <a:rPr sz="2400" b="1" spc="-345" dirty="0">
                <a:latin typeface="Tahoma"/>
                <a:cs typeface="Tahoma"/>
              </a:rPr>
              <a:t> </a:t>
            </a:r>
            <a:r>
              <a:rPr sz="2400" b="1" spc="-55" dirty="0">
                <a:latin typeface="Tahoma"/>
                <a:cs typeface="Tahoma"/>
              </a:rPr>
              <a:t>(ASCII)</a:t>
            </a:r>
            <a:endParaRPr sz="2400" dirty="0">
              <a:latin typeface="Tahoma"/>
              <a:cs typeface="Tahoma"/>
            </a:endParaRPr>
          </a:p>
        </p:txBody>
      </p:sp>
      <p:grpSp>
        <p:nvGrpSpPr>
          <p:cNvPr id="5" name="object 5"/>
          <p:cNvGrpSpPr/>
          <p:nvPr/>
        </p:nvGrpSpPr>
        <p:grpSpPr>
          <a:xfrm>
            <a:off x="5722620" y="1237488"/>
            <a:ext cx="2219325" cy="1967864"/>
            <a:chOff x="5722620" y="1237488"/>
            <a:chExt cx="2219325" cy="1967864"/>
          </a:xfrm>
        </p:grpSpPr>
        <p:sp>
          <p:nvSpPr>
            <p:cNvPr id="6" name="object 6"/>
            <p:cNvSpPr/>
            <p:nvPr/>
          </p:nvSpPr>
          <p:spPr>
            <a:xfrm>
              <a:off x="5722620" y="2045208"/>
              <a:ext cx="2218944" cy="1159764"/>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5791200" y="2449068"/>
              <a:ext cx="144779" cy="423672"/>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6336792" y="1237488"/>
              <a:ext cx="1033271" cy="1208532"/>
            </a:xfrm>
            <a:prstGeom prst="rect">
              <a:avLst/>
            </a:prstGeom>
            <a:blipFill>
              <a:blip r:embed="rId6" cstate="print"/>
              <a:stretch>
                <a:fillRect/>
              </a:stretch>
            </a:blipFill>
          </p:spPr>
          <p:txBody>
            <a:bodyPr wrap="square" lIns="0" tIns="0" rIns="0" bIns="0" rtlCol="0"/>
            <a:lstStyle/>
            <a:p>
              <a:endParaRPr/>
            </a:p>
          </p:txBody>
        </p:sp>
      </p:grpSp>
      <p:grpSp>
        <p:nvGrpSpPr>
          <p:cNvPr id="9" name="object 9"/>
          <p:cNvGrpSpPr/>
          <p:nvPr/>
        </p:nvGrpSpPr>
        <p:grpSpPr>
          <a:xfrm>
            <a:off x="719327" y="961644"/>
            <a:ext cx="4997450" cy="3496310"/>
            <a:chOff x="719327" y="961644"/>
            <a:chExt cx="4997450" cy="3496310"/>
          </a:xfrm>
        </p:grpSpPr>
        <p:sp>
          <p:nvSpPr>
            <p:cNvPr id="10" name="object 10"/>
            <p:cNvSpPr/>
            <p:nvPr/>
          </p:nvSpPr>
          <p:spPr>
            <a:xfrm>
              <a:off x="719327" y="961644"/>
              <a:ext cx="2702052" cy="3496055"/>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3729227" y="3845051"/>
              <a:ext cx="1069848" cy="400812"/>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3745992" y="4064508"/>
              <a:ext cx="1970532" cy="345947"/>
            </a:xfrm>
            <a:prstGeom prst="rect">
              <a:avLst/>
            </a:prstGeom>
            <a:blipFill>
              <a:blip r:embed="rId9" cstate="print"/>
              <a:stretch>
                <a:fillRect/>
              </a:stretch>
            </a:blipFill>
          </p:spPr>
          <p:txBody>
            <a:bodyPr wrap="square" lIns="0" tIns="0" rIns="0" bIns="0" rtlCol="0"/>
            <a:lstStyle/>
            <a:p>
              <a:endParaRPr/>
            </a:p>
          </p:txBody>
        </p:sp>
      </p:grpSp>
      <p:sp>
        <p:nvSpPr>
          <p:cNvPr id="13" name="object 13"/>
          <p:cNvSpPr txBox="1"/>
          <p:nvPr/>
        </p:nvSpPr>
        <p:spPr>
          <a:xfrm>
            <a:off x="3830828" y="3882339"/>
            <a:ext cx="1764030" cy="423545"/>
          </a:xfrm>
          <a:prstGeom prst="rect">
            <a:avLst/>
          </a:prstGeom>
        </p:spPr>
        <p:txBody>
          <a:bodyPr vert="horz" wrap="square" lIns="0" tIns="12700" rIns="0" bIns="0" rtlCol="0">
            <a:spAutoFit/>
          </a:bodyPr>
          <a:lstStyle/>
          <a:p>
            <a:pPr marL="12700">
              <a:lnSpc>
                <a:spcPct val="100000"/>
              </a:lnSpc>
              <a:spcBef>
                <a:spcPts val="100"/>
              </a:spcBef>
            </a:pPr>
            <a:r>
              <a:rPr sz="1400" b="1" spc="-5" dirty="0">
                <a:solidFill>
                  <a:srgbClr val="F0F0F0"/>
                </a:solidFill>
                <a:latin typeface="Arial"/>
                <a:cs typeface="Arial"/>
              </a:rPr>
              <a:t>Full</a:t>
            </a:r>
            <a:r>
              <a:rPr sz="1400" b="1" spc="-90" dirty="0">
                <a:solidFill>
                  <a:srgbClr val="F0F0F0"/>
                </a:solidFill>
                <a:latin typeface="Arial"/>
                <a:cs typeface="Arial"/>
              </a:rPr>
              <a:t> </a:t>
            </a:r>
            <a:r>
              <a:rPr sz="1400" b="1" spc="-25" dirty="0">
                <a:solidFill>
                  <a:srgbClr val="F0F0F0"/>
                </a:solidFill>
                <a:latin typeface="Arial"/>
                <a:cs typeface="Arial"/>
              </a:rPr>
              <a:t>Table</a:t>
            </a:r>
            <a:endParaRPr sz="1400" dirty="0">
              <a:latin typeface="Arial"/>
              <a:cs typeface="Arial"/>
            </a:endParaRPr>
          </a:p>
          <a:p>
            <a:pPr marL="12700">
              <a:lnSpc>
                <a:spcPct val="100000"/>
              </a:lnSpc>
              <a:spcBef>
                <a:spcPts val="10"/>
              </a:spcBef>
            </a:pPr>
            <a:r>
              <a:rPr sz="1200" u="sng" spc="-10" dirty="0">
                <a:solidFill>
                  <a:srgbClr val="0000FF"/>
                </a:solidFill>
                <a:uFill>
                  <a:solidFill>
                    <a:srgbClr val="0000FF"/>
                  </a:solidFill>
                </a:uFill>
                <a:latin typeface="Arial"/>
                <a:cs typeface="Arial"/>
                <a:hlinkClick r:id="rId10"/>
              </a:rPr>
              <a:t>http://www.asciitable.com/</a:t>
            </a:r>
            <a:endParaRPr sz="1200" dirty="0">
              <a:latin typeface="Arial"/>
              <a:cs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8033" y="193370"/>
            <a:ext cx="2715260" cy="300355"/>
          </a:xfrm>
          <a:prstGeom prst="rect">
            <a:avLst/>
          </a:prstGeom>
        </p:spPr>
        <p:txBody>
          <a:bodyPr vert="horz" wrap="square" lIns="0" tIns="12700" rIns="0" bIns="0" rtlCol="0">
            <a:spAutoFit/>
          </a:bodyPr>
          <a:lstStyle/>
          <a:p>
            <a:pPr marL="12700">
              <a:lnSpc>
                <a:spcPct val="100000"/>
              </a:lnSpc>
              <a:spcBef>
                <a:spcPts val="100"/>
              </a:spcBef>
            </a:pPr>
            <a:r>
              <a:rPr sz="1800" b="1" spc="-150" dirty="0">
                <a:solidFill>
                  <a:srgbClr val="FFFFFF"/>
                </a:solidFill>
                <a:latin typeface="Tahoma"/>
                <a:cs typeface="Tahoma"/>
              </a:rPr>
              <a:t>Intro</a:t>
            </a:r>
            <a:r>
              <a:rPr sz="1800" b="1" spc="-254" dirty="0">
                <a:solidFill>
                  <a:srgbClr val="FFFFFF"/>
                </a:solidFill>
                <a:latin typeface="Tahoma"/>
                <a:cs typeface="Tahoma"/>
              </a:rPr>
              <a:t> </a:t>
            </a:r>
            <a:r>
              <a:rPr sz="1800" b="1" spc="-65" dirty="0">
                <a:solidFill>
                  <a:srgbClr val="FFFFFF"/>
                </a:solidFill>
                <a:latin typeface="Tahoma"/>
                <a:cs typeface="Tahoma"/>
              </a:rPr>
              <a:t>to</a:t>
            </a:r>
            <a:r>
              <a:rPr sz="1800" b="1" spc="-190" dirty="0">
                <a:solidFill>
                  <a:srgbClr val="FFFFFF"/>
                </a:solidFill>
                <a:latin typeface="Tahoma"/>
                <a:cs typeface="Tahoma"/>
              </a:rPr>
              <a:t> </a:t>
            </a:r>
            <a:r>
              <a:rPr sz="1800" b="1" spc="-90" dirty="0">
                <a:solidFill>
                  <a:srgbClr val="FFFFFF"/>
                </a:solidFill>
                <a:latin typeface="Tahoma"/>
                <a:cs typeface="Tahoma"/>
              </a:rPr>
              <a:t>Computer</a:t>
            </a:r>
            <a:r>
              <a:rPr sz="1800" b="1" spc="-254" dirty="0">
                <a:solidFill>
                  <a:srgbClr val="FFFFFF"/>
                </a:solidFill>
                <a:latin typeface="Tahoma"/>
                <a:cs typeface="Tahoma"/>
              </a:rPr>
              <a:t> </a:t>
            </a:r>
            <a:r>
              <a:rPr sz="1800" b="1" spc="-80" dirty="0">
                <a:solidFill>
                  <a:srgbClr val="FFFFFF"/>
                </a:solidFill>
                <a:latin typeface="Tahoma"/>
                <a:cs typeface="Tahoma"/>
              </a:rPr>
              <a:t>Science</a:t>
            </a:r>
            <a:endParaRPr sz="1800" dirty="0">
              <a:latin typeface="Tahoma"/>
              <a:cs typeface="Tahoma"/>
            </a:endParaRPr>
          </a:p>
        </p:txBody>
      </p:sp>
      <p:sp>
        <p:nvSpPr>
          <p:cNvPr id="3" name="object 3"/>
          <p:cNvSpPr txBox="1">
            <a:spLocks noGrp="1"/>
          </p:cNvSpPr>
          <p:nvPr>
            <p:ph type="title"/>
          </p:nvPr>
        </p:nvSpPr>
        <p:spPr>
          <a:xfrm>
            <a:off x="228091" y="1761490"/>
            <a:ext cx="2566670" cy="371897"/>
          </a:xfrm>
          <a:prstGeom prst="rect">
            <a:avLst/>
          </a:prstGeom>
        </p:spPr>
        <p:txBody>
          <a:bodyPr vert="horz" wrap="square" lIns="0" tIns="12700" rIns="0" bIns="0" rtlCol="0">
            <a:spAutoFit/>
          </a:bodyPr>
          <a:lstStyle/>
          <a:p>
            <a:pPr marL="12700">
              <a:lnSpc>
                <a:spcPts val="2790"/>
              </a:lnSpc>
              <a:spcBef>
                <a:spcPts val="100"/>
              </a:spcBef>
            </a:pPr>
            <a:r>
              <a:rPr sz="2400" spc="100" dirty="0">
                <a:solidFill>
                  <a:srgbClr val="A256FF"/>
                </a:solidFill>
                <a:latin typeface="Noto Sans Symbols"/>
                <a:cs typeface="Noto Sans Symbols"/>
              </a:rPr>
              <a:t>⬡</a:t>
            </a:r>
            <a:r>
              <a:rPr spc="-100" dirty="0"/>
              <a:t>What</a:t>
            </a:r>
            <a:r>
              <a:rPr spc="-270" dirty="0"/>
              <a:t> </a:t>
            </a:r>
            <a:r>
              <a:rPr lang="ar-AE" spc="-270" dirty="0"/>
              <a:t> </a:t>
            </a:r>
            <a:r>
              <a:rPr spc="-65" dirty="0"/>
              <a:t>is</a:t>
            </a:r>
            <a:r>
              <a:rPr spc="-295" dirty="0"/>
              <a:t> </a:t>
            </a:r>
            <a:r>
              <a:rPr lang="ar-AE" spc="-295" dirty="0"/>
              <a:t> </a:t>
            </a:r>
            <a:r>
              <a:rPr spc="-114" dirty="0"/>
              <a:t>Computer</a:t>
            </a:r>
            <a:r>
              <a:rPr spc="-265" dirty="0"/>
              <a:t> </a:t>
            </a:r>
            <a:r>
              <a:rPr dirty="0"/>
              <a:t>?</a:t>
            </a:r>
            <a:endParaRPr sz="2400" dirty="0">
              <a:latin typeface="Noto Sans Symbols"/>
              <a:cs typeface="Noto Sans Symbols"/>
            </a:endParaRPr>
          </a:p>
        </p:txBody>
      </p:sp>
      <p:sp>
        <p:nvSpPr>
          <p:cNvPr id="4" name="object 4"/>
          <p:cNvSpPr txBox="1"/>
          <p:nvPr/>
        </p:nvSpPr>
        <p:spPr>
          <a:xfrm>
            <a:off x="218033" y="2133387"/>
            <a:ext cx="4039109" cy="2757165"/>
          </a:xfrm>
          <a:prstGeom prst="rect">
            <a:avLst/>
          </a:prstGeom>
        </p:spPr>
        <p:txBody>
          <a:bodyPr vert="horz" wrap="square" lIns="0" tIns="12700" rIns="0" bIns="0" rtlCol="0">
            <a:spAutoFit/>
          </a:bodyPr>
          <a:lstStyle/>
          <a:p>
            <a:pPr marL="12700">
              <a:lnSpc>
                <a:spcPts val="2795"/>
              </a:lnSpc>
              <a:spcBef>
                <a:spcPts val="100"/>
              </a:spcBef>
            </a:pPr>
            <a:r>
              <a:rPr lang="en-US" sz="2400" spc="100" dirty="0">
                <a:solidFill>
                  <a:srgbClr val="A256FF"/>
                </a:solidFill>
                <a:latin typeface="Noto Sans Symbols"/>
              </a:rPr>
              <a:t>⬡</a:t>
            </a:r>
            <a:r>
              <a:rPr lang="en-US" sz="1400" spc="-60" dirty="0">
                <a:solidFill>
                  <a:srgbClr val="FFFFFF"/>
                </a:solidFill>
                <a:latin typeface="Verdana"/>
              </a:rPr>
              <a:t>How Computers Work ?</a:t>
            </a:r>
            <a:endParaRPr lang="ar-EG" sz="2400" spc="100" dirty="0">
              <a:solidFill>
                <a:srgbClr val="A256FF"/>
              </a:solidFill>
              <a:latin typeface="Noto Sans Symbols"/>
              <a:cs typeface="Noto Sans Symbols"/>
            </a:endParaRPr>
          </a:p>
          <a:p>
            <a:pPr marL="12700">
              <a:lnSpc>
                <a:spcPts val="2795"/>
              </a:lnSpc>
              <a:spcBef>
                <a:spcPts val="100"/>
              </a:spcBef>
            </a:pPr>
            <a:r>
              <a:rPr sz="2400" spc="100" dirty="0">
                <a:solidFill>
                  <a:srgbClr val="A256FF"/>
                </a:solidFill>
                <a:latin typeface="Noto Sans Symbols"/>
                <a:cs typeface="Noto Sans Symbols"/>
              </a:rPr>
              <a:t>⬡</a:t>
            </a:r>
            <a:r>
              <a:rPr sz="1400" spc="-60" dirty="0">
                <a:solidFill>
                  <a:srgbClr val="FFFFFF"/>
                </a:solidFill>
                <a:latin typeface="Verdana"/>
                <a:cs typeface="Verdana"/>
              </a:rPr>
              <a:t>Decimal</a:t>
            </a:r>
            <a:r>
              <a:rPr sz="1400" spc="-229" dirty="0">
                <a:solidFill>
                  <a:srgbClr val="FFFFFF"/>
                </a:solidFill>
                <a:latin typeface="Verdana"/>
                <a:cs typeface="Verdana"/>
              </a:rPr>
              <a:t> </a:t>
            </a:r>
            <a:r>
              <a:rPr sz="1400" dirty="0">
                <a:solidFill>
                  <a:srgbClr val="FFFFFF"/>
                </a:solidFill>
                <a:latin typeface="Verdana"/>
                <a:cs typeface="Verdana"/>
              </a:rPr>
              <a:t>&amp;</a:t>
            </a:r>
            <a:r>
              <a:rPr sz="1400" spc="-235" dirty="0">
                <a:solidFill>
                  <a:srgbClr val="FFFFFF"/>
                </a:solidFill>
                <a:latin typeface="Verdana"/>
                <a:cs typeface="Verdana"/>
              </a:rPr>
              <a:t> </a:t>
            </a:r>
            <a:r>
              <a:rPr sz="1400" spc="-50" dirty="0">
                <a:solidFill>
                  <a:srgbClr val="FFFFFF"/>
                </a:solidFill>
                <a:latin typeface="Verdana"/>
                <a:cs typeface="Verdana"/>
              </a:rPr>
              <a:t>Binary</a:t>
            </a:r>
            <a:r>
              <a:rPr sz="1400" spc="-229" dirty="0">
                <a:solidFill>
                  <a:srgbClr val="FFFFFF"/>
                </a:solidFill>
                <a:latin typeface="Verdana"/>
                <a:cs typeface="Verdana"/>
              </a:rPr>
              <a:t> </a:t>
            </a:r>
            <a:r>
              <a:rPr sz="1400" spc="-75" dirty="0">
                <a:solidFill>
                  <a:srgbClr val="FFFFFF"/>
                </a:solidFill>
                <a:latin typeface="Verdana"/>
                <a:cs typeface="Verdana"/>
              </a:rPr>
              <a:t>numbering</a:t>
            </a:r>
            <a:r>
              <a:rPr sz="1400" spc="-225" dirty="0">
                <a:solidFill>
                  <a:srgbClr val="FFFFFF"/>
                </a:solidFill>
                <a:latin typeface="Verdana"/>
                <a:cs typeface="Verdana"/>
              </a:rPr>
              <a:t> </a:t>
            </a:r>
            <a:r>
              <a:rPr sz="1400" spc="-75" dirty="0">
                <a:solidFill>
                  <a:srgbClr val="FFFFFF"/>
                </a:solidFill>
                <a:latin typeface="Verdana"/>
                <a:cs typeface="Verdana"/>
              </a:rPr>
              <a:t>systems</a:t>
            </a:r>
            <a:r>
              <a:rPr lang="en-AE" sz="1400" spc="-75" dirty="0">
                <a:solidFill>
                  <a:srgbClr val="FFFFFF"/>
                </a:solidFill>
                <a:latin typeface="Verdana"/>
                <a:cs typeface="Verdana"/>
              </a:rPr>
              <a:t>.</a:t>
            </a:r>
            <a:endParaRPr sz="1400" dirty="0">
              <a:latin typeface="Verdana"/>
              <a:cs typeface="Verdana"/>
            </a:endParaRPr>
          </a:p>
          <a:p>
            <a:pPr marL="12700">
              <a:lnSpc>
                <a:spcPts val="2600"/>
              </a:lnSpc>
            </a:pPr>
            <a:r>
              <a:rPr lang="en-US" sz="2400" spc="100" dirty="0">
                <a:solidFill>
                  <a:srgbClr val="A256FF"/>
                </a:solidFill>
                <a:latin typeface="Noto Sans Symbols"/>
                <a:cs typeface="Noto Sans Symbols"/>
              </a:rPr>
              <a:t>⬡</a:t>
            </a:r>
            <a:r>
              <a:rPr sz="1400" spc="-5" dirty="0">
                <a:solidFill>
                  <a:srgbClr val="FFFFFF"/>
                </a:solidFill>
                <a:latin typeface="Verdana"/>
                <a:cs typeface="Verdana"/>
              </a:rPr>
              <a:t>How</a:t>
            </a:r>
            <a:r>
              <a:rPr sz="1400" spc="-145" dirty="0">
                <a:solidFill>
                  <a:srgbClr val="FFFFFF"/>
                </a:solidFill>
                <a:latin typeface="Verdana"/>
                <a:cs typeface="Verdana"/>
              </a:rPr>
              <a:t> </a:t>
            </a:r>
            <a:r>
              <a:rPr sz="1400" spc="-70" dirty="0">
                <a:solidFill>
                  <a:srgbClr val="FFFFFF"/>
                </a:solidFill>
                <a:latin typeface="Verdana"/>
                <a:cs typeface="Verdana"/>
              </a:rPr>
              <a:t>computer</a:t>
            </a:r>
            <a:r>
              <a:rPr sz="1400" spc="-270" dirty="0">
                <a:solidFill>
                  <a:srgbClr val="FFFFFF"/>
                </a:solidFill>
                <a:latin typeface="Verdana"/>
                <a:cs typeface="Verdana"/>
              </a:rPr>
              <a:t> </a:t>
            </a:r>
            <a:r>
              <a:rPr sz="1400" spc="-65" dirty="0">
                <a:solidFill>
                  <a:srgbClr val="FFFFFF"/>
                </a:solidFill>
                <a:latin typeface="Verdana"/>
                <a:cs typeface="Verdana"/>
              </a:rPr>
              <a:t>stores</a:t>
            </a:r>
            <a:r>
              <a:rPr sz="1400" spc="-215" dirty="0">
                <a:solidFill>
                  <a:srgbClr val="FFFFFF"/>
                </a:solidFill>
                <a:latin typeface="Verdana"/>
                <a:cs typeface="Verdana"/>
              </a:rPr>
              <a:t> </a:t>
            </a:r>
            <a:r>
              <a:rPr sz="1400" spc="-20" dirty="0">
                <a:solidFill>
                  <a:srgbClr val="FFFFFF"/>
                </a:solidFill>
                <a:latin typeface="Verdana"/>
                <a:cs typeface="Verdana"/>
              </a:rPr>
              <a:t>Words</a:t>
            </a:r>
            <a:r>
              <a:rPr sz="1400" spc="-220" dirty="0">
                <a:solidFill>
                  <a:srgbClr val="FFFFFF"/>
                </a:solidFill>
                <a:latin typeface="Verdana"/>
                <a:cs typeface="Verdana"/>
              </a:rPr>
              <a:t> </a:t>
            </a:r>
            <a:r>
              <a:rPr sz="1400" spc="-110" dirty="0">
                <a:solidFill>
                  <a:srgbClr val="FFFFFF"/>
                </a:solidFill>
                <a:latin typeface="Verdana"/>
                <a:cs typeface="Verdana"/>
              </a:rPr>
              <a:t>(ASCII)</a:t>
            </a:r>
            <a:r>
              <a:rPr lang="en-AE" sz="1400" spc="-110" dirty="0">
                <a:solidFill>
                  <a:srgbClr val="FFFFFF"/>
                </a:solidFill>
                <a:latin typeface="Verdana"/>
                <a:cs typeface="Verdana"/>
              </a:rPr>
              <a:t>.</a:t>
            </a:r>
            <a:endParaRPr sz="1400" dirty="0">
              <a:latin typeface="Verdana"/>
              <a:cs typeface="Verdana"/>
            </a:endParaRPr>
          </a:p>
          <a:p>
            <a:pPr marL="12700">
              <a:lnSpc>
                <a:spcPts val="2500"/>
              </a:lnSpc>
            </a:pPr>
            <a:r>
              <a:rPr sz="2400" spc="100" dirty="0">
                <a:solidFill>
                  <a:srgbClr val="A256FF"/>
                </a:solidFill>
                <a:latin typeface="Noto Sans Symbols"/>
                <a:cs typeface="Noto Sans Symbols"/>
              </a:rPr>
              <a:t>⬡</a:t>
            </a:r>
            <a:r>
              <a:rPr sz="2400" spc="-325" dirty="0">
                <a:solidFill>
                  <a:srgbClr val="A256FF"/>
                </a:solidFill>
                <a:latin typeface="Noto Sans Symbols"/>
                <a:cs typeface="Noto Sans Symbols"/>
              </a:rPr>
              <a:t> </a:t>
            </a:r>
            <a:r>
              <a:rPr sz="1400" b="1" u="sng" dirty="0">
                <a:solidFill>
                  <a:srgbClr val="FFFFFF"/>
                </a:solidFill>
                <a:latin typeface="Verdana"/>
                <a:cs typeface="Verdana"/>
              </a:rPr>
              <a:t>How </a:t>
            </a:r>
            <a:r>
              <a:rPr sz="1400" b="1" u="sng" spc="-70" dirty="0">
                <a:solidFill>
                  <a:srgbClr val="FFFFFF"/>
                </a:solidFill>
                <a:latin typeface="Verdana"/>
                <a:cs typeface="Verdana"/>
              </a:rPr>
              <a:t>computer </a:t>
            </a:r>
            <a:r>
              <a:rPr sz="1400" b="1" u="sng" spc="-65" dirty="0">
                <a:solidFill>
                  <a:srgbClr val="FFFFFF"/>
                </a:solidFill>
                <a:latin typeface="Verdana"/>
                <a:cs typeface="Verdana"/>
              </a:rPr>
              <a:t>stores </a:t>
            </a:r>
            <a:r>
              <a:rPr sz="1400" b="1" u="sng" spc="-85" dirty="0">
                <a:solidFill>
                  <a:srgbClr val="FFFFFF"/>
                </a:solidFill>
                <a:latin typeface="Verdana"/>
                <a:cs typeface="Verdana"/>
              </a:rPr>
              <a:t>Images</a:t>
            </a:r>
            <a:r>
              <a:rPr lang="en-AE" sz="1400" b="1" u="sng" spc="-85" dirty="0">
                <a:solidFill>
                  <a:srgbClr val="FFFFFF"/>
                </a:solidFill>
                <a:latin typeface="Verdana"/>
                <a:cs typeface="Verdana"/>
              </a:rPr>
              <a:t>.</a:t>
            </a:r>
            <a:endParaRPr sz="1400" b="1" u="sng" dirty="0">
              <a:latin typeface="Verdana"/>
              <a:cs typeface="Verdana"/>
            </a:endParaRPr>
          </a:p>
          <a:p>
            <a:pPr marL="12700">
              <a:lnSpc>
                <a:spcPts val="2505"/>
              </a:lnSpc>
            </a:pPr>
            <a:r>
              <a:rPr sz="2400" spc="100" dirty="0">
                <a:solidFill>
                  <a:srgbClr val="A256FF"/>
                </a:solidFill>
                <a:latin typeface="Noto Sans Symbols"/>
                <a:cs typeface="Noto Sans Symbols"/>
              </a:rPr>
              <a:t>⬡</a:t>
            </a:r>
            <a:r>
              <a:rPr sz="2400" spc="-325" dirty="0">
                <a:solidFill>
                  <a:srgbClr val="A256FF"/>
                </a:solidFill>
                <a:latin typeface="Noto Sans Symbols"/>
                <a:cs typeface="Noto Sans Symbols"/>
              </a:rPr>
              <a:t> </a:t>
            </a:r>
            <a:r>
              <a:rPr sz="1400" spc="-5" dirty="0">
                <a:solidFill>
                  <a:srgbClr val="FFFFFF"/>
                </a:solidFill>
                <a:latin typeface="Verdana"/>
                <a:cs typeface="Verdana"/>
              </a:rPr>
              <a:t>How </a:t>
            </a:r>
            <a:r>
              <a:rPr sz="1400" spc="-70" dirty="0">
                <a:solidFill>
                  <a:srgbClr val="FFFFFF"/>
                </a:solidFill>
                <a:latin typeface="Verdana"/>
                <a:cs typeface="Verdana"/>
              </a:rPr>
              <a:t>computer </a:t>
            </a:r>
            <a:r>
              <a:rPr sz="1400" spc="-65" dirty="0">
                <a:solidFill>
                  <a:srgbClr val="FFFFFF"/>
                </a:solidFill>
                <a:latin typeface="Verdana"/>
                <a:cs typeface="Verdana"/>
              </a:rPr>
              <a:t>stores </a:t>
            </a:r>
            <a:r>
              <a:rPr sz="1400" spc="-50" dirty="0">
                <a:solidFill>
                  <a:srgbClr val="FFFFFF"/>
                </a:solidFill>
                <a:latin typeface="Verdana"/>
                <a:cs typeface="Verdana"/>
              </a:rPr>
              <a:t>Videos</a:t>
            </a:r>
            <a:r>
              <a:rPr lang="en-AE" sz="1400" spc="-50" dirty="0">
                <a:solidFill>
                  <a:srgbClr val="FFFFFF"/>
                </a:solidFill>
                <a:latin typeface="Verdana"/>
                <a:cs typeface="Verdana"/>
              </a:rPr>
              <a:t>.</a:t>
            </a:r>
            <a:endParaRPr sz="1400" dirty="0">
              <a:latin typeface="Verdana"/>
              <a:cs typeface="Verdana"/>
            </a:endParaRPr>
          </a:p>
          <a:p>
            <a:pPr marL="12700">
              <a:lnSpc>
                <a:spcPts val="2695"/>
              </a:lnSpc>
            </a:pPr>
            <a:r>
              <a:rPr sz="2400" spc="100" dirty="0">
                <a:solidFill>
                  <a:srgbClr val="A256FF"/>
                </a:solidFill>
                <a:latin typeface="Noto Sans Symbols"/>
                <a:cs typeface="Noto Sans Symbols"/>
              </a:rPr>
              <a:t>⬡</a:t>
            </a:r>
            <a:r>
              <a:rPr sz="2400" spc="-310" dirty="0">
                <a:solidFill>
                  <a:srgbClr val="A256FF"/>
                </a:solidFill>
                <a:latin typeface="Noto Sans Symbols"/>
                <a:cs typeface="Noto Sans Symbols"/>
              </a:rPr>
              <a:t> </a:t>
            </a:r>
            <a:r>
              <a:rPr sz="1400" spc="-5" dirty="0">
                <a:solidFill>
                  <a:srgbClr val="FFFFFF"/>
                </a:solidFill>
                <a:latin typeface="Verdana"/>
                <a:cs typeface="Verdana"/>
              </a:rPr>
              <a:t>How </a:t>
            </a:r>
            <a:r>
              <a:rPr sz="1400" spc="-70" dirty="0">
                <a:solidFill>
                  <a:srgbClr val="FFFFFF"/>
                </a:solidFill>
                <a:latin typeface="Verdana"/>
                <a:cs typeface="Verdana"/>
              </a:rPr>
              <a:t>computer </a:t>
            </a:r>
            <a:r>
              <a:rPr sz="1400" spc="-65" dirty="0">
                <a:solidFill>
                  <a:srgbClr val="FFFFFF"/>
                </a:solidFill>
                <a:latin typeface="Verdana"/>
                <a:cs typeface="Verdana"/>
              </a:rPr>
              <a:t>stores </a:t>
            </a:r>
            <a:r>
              <a:rPr sz="1400" spc="-30" dirty="0">
                <a:solidFill>
                  <a:srgbClr val="FFFFFF"/>
                </a:solidFill>
                <a:latin typeface="Verdana"/>
                <a:cs typeface="Verdana"/>
              </a:rPr>
              <a:t>Audio</a:t>
            </a:r>
            <a:r>
              <a:rPr lang="en-AE" sz="1400" spc="-30" dirty="0">
                <a:solidFill>
                  <a:srgbClr val="FFFFFF"/>
                </a:solidFill>
                <a:latin typeface="Verdana"/>
                <a:cs typeface="Verdana"/>
              </a:rPr>
              <a:t>.</a:t>
            </a:r>
          </a:p>
          <a:p>
            <a:pPr marL="12700">
              <a:lnSpc>
                <a:spcPts val="2695"/>
              </a:lnSpc>
            </a:pPr>
            <a:r>
              <a:rPr lang="en-US" sz="2400" spc="100" dirty="0">
                <a:solidFill>
                  <a:srgbClr val="A256FF"/>
                </a:solidFill>
                <a:latin typeface="Noto Sans Symbols"/>
                <a:cs typeface="Noto Sans Symbols"/>
              </a:rPr>
              <a:t>⬡</a:t>
            </a:r>
            <a:r>
              <a:rPr lang="en-US" sz="2400" spc="-310" dirty="0">
                <a:solidFill>
                  <a:srgbClr val="A256FF"/>
                </a:solidFill>
                <a:latin typeface="Noto Sans Symbols"/>
                <a:cs typeface="Noto Sans Symbols"/>
              </a:rPr>
              <a:t> </a:t>
            </a:r>
            <a:r>
              <a:rPr lang="en-US" sz="1400" spc="-5" dirty="0">
                <a:solidFill>
                  <a:srgbClr val="FFFFFF"/>
                </a:solidFill>
                <a:latin typeface="Verdana"/>
                <a:cs typeface="Verdana"/>
              </a:rPr>
              <a:t>How </a:t>
            </a:r>
            <a:r>
              <a:rPr lang="en-US" sz="1400" spc="-70" dirty="0">
                <a:solidFill>
                  <a:srgbClr val="FFFFFF"/>
                </a:solidFill>
                <a:latin typeface="Verdana"/>
                <a:cs typeface="Verdana"/>
              </a:rPr>
              <a:t>computer </a:t>
            </a:r>
            <a:r>
              <a:rPr lang="en-US" sz="1400" spc="-65" dirty="0">
                <a:solidFill>
                  <a:srgbClr val="FFFFFF"/>
                </a:solidFill>
                <a:latin typeface="Verdana"/>
                <a:cs typeface="Verdana"/>
              </a:rPr>
              <a:t>share information?</a:t>
            </a:r>
          </a:p>
          <a:p>
            <a:pPr marL="12700">
              <a:lnSpc>
                <a:spcPts val="2695"/>
              </a:lnSpc>
            </a:pPr>
            <a:r>
              <a:rPr lang="en-US" sz="2400" spc="100" dirty="0">
                <a:solidFill>
                  <a:srgbClr val="A256FF"/>
                </a:solidFill>
                <a:latin typeface="Noto Sans Symbols"/>
              </a:rPr>
              <a:t>⬡</a:t>
            </a:r>
            <a:r>
              <a:rPr lang="en-US" sz="1400" spc="-65" dirty="0">
                <a:solidFill>
                  <a:srgbClr val="FFFFFF"/>
                </a:solidFill>
                <a:latin typeface="Verdana"/>
              </a:rPr>
              <a:t> Jupyter Installation (Anaconda Based)</a:t>
            </a:r>
            <a:endParaRPr lang="en-US" sz="1400" spc="-30" dirty="0">
              <a:solidFill>
                <a:srgbClr val="FFFFFF"/>
              </a:solidFill>
              <a:latin typeface="Verdana"/>
              <a:cs typeface="Verdana"/>
            </a:endParaRPr>
          </a:p>
        </p:txBody>
      </p:sp>
      <p:sp>
        <p:nvSpPr>
          <p:cNvPr id="5" name="object 2">
            <a:extLst>
              <a:ext uri="{FF2B5EF4-FFF2-40B4-BE49-F238E27FC236}">
                <a16:creationId xmlns:a16="http://schemas.microsoft.com/office/drawing/2014/main" id="{313D7D1A-40A0-4AC5-B67F-0192EC62B405}"/>
              </a:ext>
            </a:extLst>
          </p:cNvPr>
          <p:cNvSpPr txBox="1"/>
          <p:nvPr/>
        </p:nvSpPr>
        <p:spPr>
          <a:xfrm>
            <a:off x="228091" y="1123015"/>
            <a:ext cx="2715260" cy="300355"/>
          </a:xfrm>
          <a:prstGeom prst="rect">
            <a:avLst/>
          </a:prstGeom>
        </p:spPr>
        <p:txBody>
          <a:bodyPr vert="horz" wrap="square" lIns="0" tIns="12700" rIns="0" bIns="0" rtlCol="0">
            <a:spAutoFit/>
          </a:bodyPr>
          <a:lstStyle/>
          <a:p>
            <a:pPr marL="12700">
              <a:lnSpc>
                <a:spcPct val="100000"/>
              </a:lnSpc>
              <a:spcBef>
                <a:spcPts val="100"/>
              </a:spcBef>
            </a:pPr>
            <a:r>
              <a:rPr lang="en-US" b="1" dirty="0">
                <a:solidFill>
                  <a:srgbClr val="FFFFFF"/>
                </a:solidFill>
                <a:latin typeface="Amasis MT Pro" panose="02040504050005020304" pitchFamily="18" charset="0"/>
                <a:cs typeface="Tahoma"/>
              </a:rPr>
              <a:t>Session outline : </a:t>
            </a:r>
            <a:endParaRPr sz="1800" b="1" dirty="0">
              <a:latin typeface="Amasis MT Pro" panose="02040504050005020304" pitchFamily="18" charset="0"/>
              <a:cs typeface="Tahoma"/>
            </a:endParaRPr>
          </a:p>
        </p:txBody>
      </p:sp>
    </p:spTree>
    <p:extLst>
      <p:ext uri="{BB962C8B-B14F-4D97-AF65-F5344CB8AC3E}">
        <p14:creationId xmlns:p14="http://schemas.microsoft.com/office/powerpoint/2010/main" val="18661195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5740" y="376427"/>
            <a:ext cx="4881372" cy="676656"/>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83844" y="448817"/>
            <a:ext cx="4408170" cy="391160"/>
          </a:xfrm>
          <a:prstGeom prst="rect">
            <a:avLst/>
          </a:prstGeom>
        </p:spPr>
        <p:txBody>
          <a:bodyPr vert="horz" wrap="square" lIns="0" tIns="12700" rIns="0" bIns="0" rtlCol="0">
            <a:spAutoFit/>
          </a:bodyPr>
          <a:lstStyle/>
          <a:p>
            <a:pPr marL="12700">
              <a:lnSpc>
                <a:spcPct val="100000"/>
              </a:lnSpc>
              <a:spcBef>
                <a:spcPts val="100"/>
              </a:spcBef>
            </a:pPr>
            <a:r>
              <a:rPr sz="2400" spc="-5" dirty="0"/>
              <a:t>How </a:t>
            </a:r>
            <a:r>
              <a:rPr sz="2400" spc="-30" dirty="0"/>
              <a:t>computer </a:t>
            </a:r>
            <a:r>
              <a:rPr sz="2400" spc="-40" dirty="0"/>
              <a:t>stores</a:t>
            </a:r>
            <a:r>
              <a:rPr sz="2400" spc="-605" dirty="0"/>
              <a:t> </a:t>
            </a:r>
            <a:r>
              <a:rPr sz="2400" spc="-5" dirty="0"/>
              <a:t>Images</a:t>
            </a:r>
            <a:endParaRPr sz="2400" dirty="0"/>
          </a:p>
        </p:txBody>
      </p:sp>
      <p:grpSp>
        <p:nvGrpSpPr>
          <p:cNvPr id="4" name="object 4"/>
          <p:cNvGrpSpPr/>
          <p:nvPr/>
        </p:nvGrpSpPr>
        <p:grpSpPr>
          <a:xfrm>
            <a:off x="196532" y="1733550"/>
            <a:ext cx="8750935" cy="2708275"/>
            <a:chOff x="196595" y="1237488"/>
            <a:chExt cx="8750935" cy="2708275"/>
          </a:xfrm>
        </p:grpSpPr>
        <p:sp>
          <p:nvSpPr>
            <p:cNvPr id="5" name="object 5"/>
            <p:cNvSpPr/>
            <p:nvPr/>
          </p:nvSpPr>
          <p:spPr>
            <a:xfrm>
              <a:off x="5722619" y="2045208"/>
              <a:ext cx="2218944" cy="1159764"/>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5791199" y="2449068"/>
              <a:ext cx="144779" cy="423672"/>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6336792" y="1237488"/>
              <a:ext cx="1033271" cy="1208532"/>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196595" y="1245108"/>
              <a:ext cx="8750808" cy="2700528"/>
            </a:xfrm>
            <a:prstGeom prst="rect">
              <a:avLst/>
            </a:prstGeom>
            <a:blipFill>
              <a:blip r:embed="rId6" cstate="print"/>
              <a:stretch>
                <a:fillRect/>
              </a:stretch>
            </a:blipFill>
          </p:spPr>
          <p:txBody>
            <a:bodyPr wrap="square" lIns="0" tIns="0" rIns="0" bIns="0" rtlCol="0"/>
            <a:lstStyle/>
            <a:p>
              <a:endParaRPr/>
            </a:p>
          </p:txBody>
        </p:sp>
      </p:grpSp>
      <p:sp>
        <p:nvSpPr>
          <p:cNvPr id="11" name="TextBox 10">
            <a:extLst>
              <a:ext uri="{FF2B5EF4-FFF2-40B4-BE49-F238E27FC236}">
                <a16:creationId xmlns:a16="http://schemas.microsoft.com/office/drawing/2014/main" id="{E58BDC27-942B-467E-8DF9-9652AA8C1EAC}"/>
              </a:ext>
            </a:extLst>
          </p:cNvPr>
          <p:cNvSpPr txBox="1"/>
          <p:nvPr/>
        </p:nvSpPr>
        <p:spPr>
          <a:xfrm>
            <a:off x="383844" y="1114417"/>
            <a:ext cx="4572000" cy="369332"/>
          </a:xfrm>
          <a:prstGeom prst="rect">
            <a:avLst/>
          </a:prstGeom>
          <a:noFill/>
        </p:spPr>
        <p:txBody>
          <a:bodyPr wrap="square">
            <a:spAutoFit/>
          </a:bodyPr>
          <a:lstStyle/>
          <a:p>
            <a:r>
              <a:rPr lang="ar-AE" dirty="0">
                <a:solidFill>
                  <a:schemeClr val="bg1"/>
                </a:solidFill>
              </a:rPr>
              <a:t>-</a:t>
            </a:r>
            <a:r>
              <a:rPr lang="en-AE" dirty="0">
                <a:solidFill>
                  <a:schemeClr val="bg1"/>
                </a:solidFill>
              </a:rPr>
              <a:t> </a:t>
            </a:r>
            <a:r>
              <a:rPr lang="en-US" dirty="0">
                <a:solidFill>
                  <a:schemeClr val="bg1"/>
                </a:solidFill>
              </a:rPr>
              <a:t>An image is an array of numbers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49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05740" y="376427"/>
            <a:ext cx="4881372" cy="676656"/>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83844" y="448817"/>
            <a:ext cx="4408170" cy="391160"/>
          </a:xfrm>
          <a:prstGeom prst="rect">
            <a:avLst/>
          </a:prstGeom>
        </p:spPr>
        <p:txBody>
          <a:bodyPr vert="horz" wrap="square" lIns="0" tIns="12700" rIns="0" bIns="0" rtlCol="0">
            <a:spAutoFit/>
          </a:bodyPr>
          <a:lstStyle/>
          <a:p>
            <a:pPr marL="12700">
              <a:lnSpc>
                <a:spcPct val="100000"/>
              </a:lnSpc>
              <a:spcBef>
                <a:spcPts val="100"/>
              </a:spcBef>
            </a:pPr>
            <a:r>
              <a:rPr sz="2400" spc="-5" dirty="0"/>
              <a:t>How </a:t>
            </a:r>
            <a:r>
              <a:rPr sz="2400" spc="-30" dirty="0"/>
              <a:t>computer </a:t>
            </a:r>
            <a:r>
              <a:rPr sz="2400" spc="-40" dirty="0"/>
              <a:t>stores</a:t>
            </a:r>
            <a:r>
              <a:rPr sz="2400" spc="-605" dirty="0"/>
              <a:t> </a:t>
            </a:r>
            <a:r>
              <a:rPr sz="2400" spc="-5" dirty="0"/>
              <a:t>Images</a:t>
            </a:r>
            <a:endParaRPr sz="2400"/>
          </a:p>
        </p:txBody>
      </p:sp>
      <p:grpSp>
        <p:nvGrpSpPr>
          <p:cNvPr id="5" name="object 5"/>
          <p:cNvGrpSpPr/>
          <p:nvPr/>
        </p:nvGrpSpPr>
        <p:grpSpPr>
          <a:xfrm>
            <a:off x="0" y="758951"/>
            <a:ext cx="9144000" cy="4384675"/>
            <a:chOff x="0" y="758951"/>
            <a:chExt cx="9144000" cy="4384675"/>
          </a:xfrm>
        </p:grpSpPr>
        <p:sp>
          <p:nvSpPr>
            <p:cNvPr id="6" name="object 6"/>
            <p:cNvSpPr/>
            <p:nvPr/>
          </p:nvSpPr>
          <p:spPr>
            <a:xfrm>
              <a:off x="5722620" y="2045207"/>
              <a:ext cx="2218944" cy="1159764"/>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5791200" y="2449068"/>
              <a:ext cx="144779" cy="423672"/>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6336791" y="1237487"/>
              <a:ext cx="1033271" cy="1208532"/>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0" y="758951"/>
              <a:ext cx="9144000" cy="4384546"/>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82296" y="1914143"/>
              <a:ext cx="2078736" cy="1118615"/>
            </a:xfrm>
            <a:prstGeom prst="rect">
              <a:avLst/>
            </a:prstGeom>
            <a:blipFill>
              <a:blip r:embed="rId8" cstate="print"/>
              <a:stretch>
                <a:fillRect/>
              </a:stretch>
            </a:blipFill>
          </p:spPr>
          <p:txBody>
            <a:bodyPr wrap="square" lIns="0" tIns="0" rIns="0" bIns="0" rtlCol="0"/>
            <a:lstStyle/>
            <a:p>
              <a:endParaRPr/>
            </a:p>
          </p:txBody>
        </p:sp>
        <p:sp>
          <p:nvSpPr>
            <p:cNvPr id="11" name="object 11"/>
            <p:cNvSpPr/>
            <p:nvPr/>
          </p:nvSpPr>
          <p:spPr>
            <a:xfrm>
              <a:off x="4008120" y="2988563"/>
              <a:ext cx="1050036" cy="510540"/>
            </a:xfrm>
            <a:prstGeom prst="rect">
              <a:avLst/>
            </a:prstGeom>
            <a:blipFill>
              <a:blip r:embed="rId9" cstate="print"/>
              <a:stretch>
                <a:fillRect/>
              </a:stretch>
            </a:blipFill>
          </p:spPr>
          <p:txBody>
            <a:bodyPr wrap="square" lIns="0" tIns="0" rIns="0" bIns="0" rtlCol="0"/>
            <a:lstStyle/>
            <a:p>
              <a:endParaRPr/>
            </a:p>
          </p:txBody>
        </p:sp>
        <p:sp>
          <p:nvSpPr>
            <p:cNvPr id="12" name="object 12"/>
            <p:cNvSpPr/>
            <p:nvPr/>
          </p:nvSpPr>
          <p:spPr>
            <a:xfrm>
              <a:off x="1537716" y="4434840"/>
              <a:ext cx="966216" cy="510540"/>
            </a:xfrm>
            <a:prstGeom prst="rect">
              <a:avLst/>
            </a:prstGeom>
            <a:blipFill>
              <a:blip r:embed="rId10" cstate="print"/>
              <a:stretch>
                <a:fillRect/>
              </a:stretch>
            </a:blipFill>
          </p:spPr>
          <p:txBody>
            <a:bodyPr wrap="square" lIns="0" tIns="0" rIns="0" bIns="0" rtlCol="0"/>
            <a:lstStyle/>
            <a:p>
              <a:endParaRPr/>
            </a:p>
          </p:txBody>
        </p:sp>
      </p:grpSp>
      <p:sp>
        <p:nvSpPr>
          <p:cNvPr id="13" name="object 13"/>
          <p:cNvSpPr txBox="1"/>
          <p:nvPr/>
        </p:nvSpPr>
        <p:spPr>
          <a:xfrm>
            <a:off x="1669160" y="4489196"/>
            <a:ext cx="685165" cy="299720"/>
          </a:xfrm>
          <a:prstGeom prst="rect">
            <a:avLst/>
          </a:prstGeom>
        </p:spPr>
        <p:txBody>
          <a:bodyPr vert="horz" wrap="square" lIns="0" tIns="12700" rIns="0" bIns="0" rtlCol="0">
            <a:spAutoFit/>
          </a:bodyPr>
          <a:lstStyle/>
          <a:p>
            <a:pPr marL="12700">
              <a:lnSpc>
                <a:spcPct val="100000"/>
              </a:lnSpc>
              <a:spcBef>
                <a:spcPts val="100"/>
              </a:spcBef>
            </a:pPr>
            <a:r>
              <a:rPr sz="1800" spc="-20" dirty="0">
                <a:solidFill>
                  <a:srgbClr val="FFFFFF"/>
                </a:solidFill>
                <a:latin typeface="Verdana"/>
                <a:cs typeface="Verdana"/>
              </a:rPr>
              <a:t>W</a:t>
            </a:r>
            <a:r>
              <a:rPr sz="1800" spc="-5" dirty="0">
                <a:solidFill>
                  <a:srgbClr val="FFFFFF"/>
                </a:solidFill>
                <a:latin typeface="Verdana"/>
                <a:cs typeface="Verdana"/>
              </a:rPr>
              <a:t>i</a:t>
            </a:r>
            <a:r>
              <a:rPr sz="1800" spc="-20" dirty="0">
                <a:solidFill>
                  <a:srgbClr val="FFFFFF"/>
                </a:solidFill>
                <a:latin typeface="Verdana"/>
                <a:cs typeface="Verdana"/>
              </a:rPr>
              <a:t>d</a:t>
            </a:r>
            <a:r>
              <a:rPr sz="1800" spc="-15" dirty="0">
                <a:solidFill>
                  <a:srgbClr val="FFFFFF"/>
                </a:solidFill>
                <a:latin typeface="Verdana"/>
                <a:cs typeface="Verdana"/>
              </a:rPr>
              <a:t>t</a:t>
            </a:r>
            <a:r>
              <a:rPr sz="1800" dirty="0">
                <a:solidFill>
                  <a:srgbClr val="FFFFFF"/>
                </a:solidFill>
                <a:latin typeface="Verdana"/>
                <a:cs typeface="Verdana"/>
              </a:rPr>
              <a:t>h</a:t>
            </a:r>
            <a:endParaRPr sz="1800">
              <a:latin typeface="Verdana"/>
              <a:cs typeface="Verdana"/>
            </a:endParaRPr>
          </a:p>
        </p:txBody>
      </p:sp>
      <p:sp>
        <p:nvSpPr>
          <p:cNvPr id="14" name="object 14"/>
          <p:cNvSpPr/>
          <p:nvPr/>
        </p:nvSpPr>
        <p:spPr>
          <a:xfrm>
            <a:off x="252984" y="2578607"/>
            <a:ext cx="2849879" cy="510539"/>
          </a:xfrm>
          <a:prstGeom prst="rect">
            <a:avLst/>
          </a:prstGeom>
          <a:blipFill>
            <a:blip r:embed="rId11" cstate="print"/>
            <a:stretch>
              <a:fillRect/>
            </a:stretch>
          </a:blipFill>
        </p:spPr>
        <p:txBody>
          <a:bodyPr wrap="square" lIns="0" tIns="0" rIns="0" bIns="0" rtlCol="0"/>
          <a:lstStyle/>
          <a:p>
            <a:endParaRPr/>
          </a:p>
        </p:txBody>
      </p:sp>
      <p:sp>
        <p:nvSpPr>
          <p:cNvPr id="15" name="object 15"/>
          <p:cNvSpPr txBox="1"/>
          <p:nvPr/>
        </p:nvSpPr>
        <p:spPr>
          <a:xfrm>
            <a:off x="383844" y="2028901"/>
            <a:ext cx="4523740" cy="1316990"/>
          </a:xfrm>
          <a:prstGeom prst="rect">
            <a:avLst/>
          </a:prstGeom>
        </p:spPr>
        <p:txBody>
          <a:bodyPr vert="horz" wrap="square" lIns="0" tIns="12065" rIns="0" bIns="0" rtlCol="0">
            <a:spAutoFit/>
          </a:bodyPr>
          <a:lstStyle/>
          <a:p>
            <a:pPr marL="12700">
              <a:lnSpc>
                <a:spcPts val="4780"/>
              </a:lnSpc>
              <a:spcBef>
                <a:spcPts val="95"/>
              </a:spcBef>
            </a:pPr>
            <a:r>
              <a:rPr sz="4000" spc="-55" dirty="0">
                <a:solidFill>
                  <a:srgbClr val="FFFFFF"/>
                </a:solidFill>
                <a:latin typeface="Verdana"/>
                <a:cs typeface="Verdana"/>
              </a:rPr>
              <a:t>Pixels</a:t>
            </a:r>
            <a:endParaRPr sz="4000">
              <a:latin typeface="Verdana"/>
              <a:cs typeface="Verdana"/>
            </a:endParaRPr>
          </a:p>
          <a:p>
            <a:pPr marL="12700">
              <a:lnSpc>
                <a:spcPts val="2140"/>
              </a:lnSpc>
            </a:pPr>
            <a:r>
              <a:rPr sz="1800" spc="-35" dirty="0">
                <a:solidFill>
                  <a:srgbClr val="FFFFFF"/>
                </a:solidFill>
                <a:latin typeface="Verdana"/>
                <a:cs typeface="Verdana"/>
              </a:rPr>
              <a:t>Every</a:t>
            </a:r>
            <a:r>
              <a:rPr sz="1800" spc="-160" dirty="0">
                <a:solidFill>
                  <a:srgbClr val="FFFFFF"/>
                </a:solidFill>
                <a:latin typeface="Verdana"/>
                <a:cs typeface="Verdana"/>
              </a:rPr>
              <a:t> </a:t>
            </a:r>
            <a:r>
              <a:rPr sz="1800" spc="-15" dirty="0">
                <a:solidFill>
                  <a:srgbClr val="FFFFFF"/>
                </a:solidFill>
                <a:latin typeface="Verdana"/>
                <a:cs typeface="Verdana"/>
              </a:rPr>
              <a:t>pixel</a:t>
            </a:r>
            <a:r>
              <a:rPr sz="1800" spc="-180" dirty="0">
                <a:solidFill>
                  <a:srgbClr val="FFFFFF"/>
                </a:solidFill>
                <a:latin typeface="Verdana"/>
                <a:cs typeface="Verdana"/>
              </a:rPr>
              <a:t> </a:t>
            </a:r>
            <a:r>
              <a:rPr sz="1800" spc="-15" dirty="0">
                <a:solidFill>
                  <a:srgbClr val="FFFFFF"/>
                </a:solidFill>
                <a:latin typeface="Verdana"/>
                <a:cs typeface="Verdana"/>
              </a:rPr>
              <a:t>is</a:t>
            </a:r>
            <a:r>
              <a:rPr sz="1800" spc="-175" dirty="0">
                <a:solidFill>
                  <a:srgbClr val="FFFFFF"/>
                </a:solidFill>
                <a:latin typeface="Verdana"/>
                <a:cs typeface="Verdana"/>
              </a:rPr>
              <a:t> </a:t>
            </a:r>
            <a:r>
              <a:rPr sz="1800" spc="-25" dirty="0">
                <a:solidFill>
                  <a:srgbClr val="FFFFFF"/>
                </a:solidFill>
                <a:latin typeface="Verdana"/>
                <a:cs typeface="Verdana"/>
              </a:rPr>
              <a:t>one</a:t>
            </a:r>
            <a:r>
              <a:rPr sz="1800" spc="-160" dirty="0">
                <a:solidFill>
                  <a:srgbClr val="FFFFFF"/>
                </a:solidFill>
                <a:latin typeface="Verdana"/>
                <a:cs typeface="Verdana"/>
              </a:rPr>
              <a:t> </a:t>
            </a:r>
            <a:r>
              <a:rPr sz="1800" spc="-10" dirty="0">
                <a:solidFill>
                  <a:srgbClr val="FFFFFF"/>
                </a:solidFill>
                <a:latin typeface="Verdana"/>
                <a:cs typeface="Verdana"/>
              </a:rPr>
              <a:t>color</a:t>
            </a:r>
            <a:endParaRPr sz="1800">
              <a:latin typeface="Verdana"/>
              <a:cs typeface="Verdana"/>
            </a:endParaRPr>
          </a:p>
          <a:p>
            <a:pPr marR="5080" algn="r">
              <a:lnSpc>
                <a:spcPct val="100000"/>
              </a:lnSpc>
              <a:spcBef>
                <a:spcPts val="1095"/>
              </a:spcBef>
            </a:pPr>
            <a:r>
              <a:rPr sz="1800" spc="10" dirty="0">
                <a:solidFill>
                  <a:srgbClr val="FFFFFF"/>
                </a:solidFill>
                <a:latin typeface="Verdana"/>
                <a:cs typeface="Verdana"/>
              </a:rPr>
              <a:t>H</a:t>
            </a:r>
            <a:r>
              <a:rPr sz="1800" spc="5" dirty="0">
                <a:solidFill>
                  <a:srgbClr val="FFFFFF"/>
                </a:solidFill>
                <a:latin typeface="Verdana"/>
                <a:cs typeface="Verdana"/>
              </a:rPr>
              <a:t>e</a:t>
            </a:r>
            <a:r>
              <a:rPr sz="1800" spc="25" dirty="0">
                <a:solidFill>
                  <a:srgbClr val="FFFFFF"/>
                </a:solidFill>
                <a:latin typeface="Verdana"/>
                <a:cs typeface="Verdana"/>
              </a:rPr>
              <a:t>i</a:t>
            </a:r>
            <a:r>
              <a:rPr sz="1800" spc="-10" dirty="0">
                <a:solidFill>
                  <a:srgbClr val="FFFFFF"/>
                </a:solidFill>
                <a:latin typeface="Verdana"/>
                <a:cs typeface="Verdana"/>
              </a:rPr>
              <a:t>g</a:t>
            </a:r>
            <a:r>
              <a:rPr sz="1800" spc="-50" dirty="0">
                <a:solidFill>
                  <a:srgbClr val="FFFFFF"/>
                </a:solidFill>
                <a:latin typeface="Verdana"/>
                <a:cs typeface="Verdana"/>
              </a:rPr>
              <a:t>ht</a:t>
            </a:r>
            <a:endParaRPr sz="1800">
              <a:latin typeface="Verdana"/>
              <a:cs typeface="Verdana"/>
            </a:endParaRPr>
          </a:p>
        </p:txBody>
      </p:sp>
      <p:sp>
        <p:nvSpPr>
          <p:cNvPr id="18" name="TextBox 17">
            <a:extLst>
              <a:ext uri="{FF2B5EF4-FFF2-40B4-BE49-F238E27FC236}">
                <a16:creationId xmlns:a16="http://schemas.microsoft.com/office/drawing/2014/main" id="{C04DBDBD-AEAB-4F1E-8A6B-AA44B1208FA7}"/>
              </a:ext>
            </a:extLst>
          </p:cNvPr>
          <p:cNvSpPr txBox="1"/>
          <p:nvPr/>
        </p:nvSpPr>
        <p:spPr>
          <a:xfrm>
            <a:off x="288427" y="1022825"/>
            <a:ext cx="4731488" cy="369332"/>
          </a:xfrm>
          <a:prstGeom prst="rect">
            <a:avLst/>
          </a:prstGeom>
          <a:noFill/>
        </p:spPr>
        <p:txBody>
          <a:bodyPr wrap="square">
            <a:spAutoFit/>
          </a:bodyPr>
          <a:lstStyle/>
          <a:p>
            <a:r>
              <a:rPr lang="en-US" dirty="0">
                <a:solidFill>
                  <a:schemeClr val="bg1"/>
                </a:solidFill>
              </a:rPr>
              <a:t>- Each number is considered a pixel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49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05740" y="376427"/>
            <a:ext cx="4881372" cy="676656"/>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83844" y="448817"/>
            <a:ext cx="4408170" cy="391160"/>
          </a:xfrm>
          <a:prstGeom prst="rect">
            <a:avLst/>
          </a:prstGeom>
        </p:spPr>
        <p:txBody>
          <a:bodyPr vert="horz" wrap="square" lIns="0" tIns="12700" rIns="0" bIns="0" rtlCol="0">
            <a:spAutoFit/>
          </a:bodyPr>
          <a:lstStyle/>
          <a:p>
            <a:pPr marL="12700">
              <a:lnSpc>
                <a:spcPct val="100000"/>
              </a:lnSpc>
              <a:spcBef>
                <a:spcPts val="100"/>
              </a:spcBef>
            </a:pPr>
            <a:r>
              <a:rPr sz="2400" spc="-5" dirty="0"/>
              <a:t>How </a:t>
            </a:r>
            <a:r>
              <a:rPr sz="2400" spc="-30" dirty="0"/>
              <a:t>computer </a:t>
            </a:r>
            <a:r>
              <a:rPr sz="2400" spc="-40" dirty="0"/>
              <a:t>stores</a:t>
            </a:r>
            <a:r>
              <a:rPr sz="2400" spc="-605" dirty="0"/>
              <a:t> </a:t>
            </a:r>
            <a:r>
              <a:rPr sz="2400" spc="-5" dirty="0"/>
              <a:t>Images</a:t>
            </a:r>
            <a:endParaRPr sz="2400" dirty="0"/>
          </a:p>
        </p:txBody>
      </p:sp>
      <p:grpSp>
        <p:nvGrpSpPr>
          <p:cNvPr id="5" name="object 5"/>
          <p:cNvGrpSpPr/>
          <p:nvPr/>
        </p:nvGrpSpPr>
        <p:grpSpPr>
          <a:xfrm>
            <a:off x="5599176" y="1237488"/>
            <a:ext cx="2508885" cy="2065020"/>
            <a:chOff x="5599176" y="1237488"/>
            <a:chExt cx="2508885" cy="2065020"/>
          </a:xfrm>
        </p:grpSpPr>
        <p:sp>
          <p:nvSpPr>
            <p:cNvPr id="6" name="object 6"/>
            <p:cNvSpPr/>
            <p:nvPr/>
          </p:nvSpPr>
          <p:spPr>
            <a:xfrm>
              <a:off x="5722620" y="2045208"/>
              <a:ext cx="2218944" cy="1159764"/>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5791200" y="2449068"/>
              <a:ext cx="144779" cy="423672"/>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6336792" y="1237488"/>
              <a:ext cx="1033271" cy="1208532"/>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5599176" y="1421892"/>
              <a:ext cx="2508504" cy="1880616"/>
            </a:xfrm>
            <a:prstGeom prst="rect">
              <a:avLst/>
            </a:prstGeom>
            <a:blipFill>
              <a:blip r:embed="rId7" cstate="print"/>
              <a:stretch>
                <a:fillRect/>
              </a:stretch>
            </a:blipFill>
          </p:spPr>
          <p:txBody>
            <a:bodyPr wrap="square" lIns="0" tIns="0" rIns="0" bIns="0" rtlCol="0"/>
            <a:lstStyle/>
            <a:p>
              <a:endParaRPr/>
            </a:p>
          </p:txBody>
        </p:sp>
      </p:grpSp>
      <p:sp>
        <p:nvSpPr>
          <p:cNvPr id="10" name="object 10"/>
          <p:cNvSpPr/>
          <p:nvPr/>
        </p:nvSpPr>
        <p:spPr>
          <a:xfrm>
            <a:off x="0" y="1665732"/>
            <a:ext cx="5536692" cy="897636"/>
          </a:xfrm>
          <a:prstGeom prst="rect">
            <a:avLst/>
          </a:prstGeom>
          <a:blipFill>
            <a:blip r:embed="rId8" cstate="print"/>
            <a:stretch>
              <a:fillRect/>
            </a:stretch>
          </a:blipFill>
        </p:spPr>
        <p:txBody>
          <a:bodyPr wrap="square" lIns="0" tIns="0" rIns="0" bIns="0" rtlCol="0"/>
          <a:lstStyle/>
          <a:p>
            <a:endParaRPr/>
          </a:p>
        </p:txBody>
      </p:sp>
      <p:sp>
        <p:nvSpPr>
          <p:cNvPr id="11" name="object 11"/>
          <p:cNvSpPr txBox="1"/>
          <p:nvPr/>
        </p:nvSpPr>
        <p:spPr>
          <a:xfrm>
            <a:off x="198831" y="1765554"/>
            <a:ext cx="5059045" cy="513715"/>
          </a:xfrm>
          <a:prstGeom prst="rect">
            <a:avLst/>
          </a:prstGeom>
        </p:spPr>
        <p:txBody>
          <a:bodyPr vert="horz" wrap="square" lIns="0" tIns="13335" rIns="0" bIns="0" rtlCol="0">
            <a:spAutoFit/>
          </a:bodyPr>
          <a:lstStyle/>
          <a:p>
            <a:pPr marL="12700">
              <a:lnSpc>
                <a:spcPct val="100000"/>
              </a:lnSpc>
              <a:spcBef>
                <a:spcPts val="105"/>
              </a:spcBef>
            </a:pPr>
            <a:r>
              <a:rPr sz="3200" b="1" spc="-5" dirty="0">
                <a:solidFill>
                  <a:srgbClr val="FFFFFF"/>
                </a:solidFill>
                <a:latin typeface="Tahoma"/>
                <a:cs typeface="Tahoma"/>
              </a:rPr>
              <a:t>Grayscale </a:t>
            </a:r>
            <a:r>
              <a:rPr sz="3200" b="1" spc="-35" dirty="0">
                <a:solidFill>
                  <a:srgbClr val="FFFFFF"/>
                </a:solidFill>
                <a:latin typeface="Tahoma"/>
                <a:cs typeface="Tahoma"/>
              </a:rPr>
              <a:t>Digital</a:t>
            </a:r>
            <a:r>
              <a:rPr sz="3200" b="1" spc="-370" dirty="0">
                <a:solidFill>
                  <a:srgbClr val="FFFFFF"/>
                </a:solidFill>
                <a:latin typeface="Tahoma"/>
                <a:cs typeface="Tahoma"/>
              </a:rPr>
              <a:t> </a:t>
            </a:r>
            <a:r>
              <a:rPr sz="3200" b="1" spc="-5" dirty="0">
                <a:solidFill>
                  <a:srgbClr val="FFFFFF"/>
                </a:solidFill>
                <a:latin typeface="Tahoma"/>
                <a:cs typeface="Tahoma"/>
              </a:rPr>
              <a:t>Images</a:t>
            </a:r>
            <a:endParaRPr sz="3200" dirty="0">
              <a:latin typeface="Tahoma"/>
              <a:cs typeface="Tahoma"/>
            </a:endParaRPr>
          </a:p>
        </p:txBody>
      </p:sp>
      <p:grpSp>
        <p:nvGrpSpPr>
          <p:cNvPr id="12" name="object 12"/>
          <p:cNvGrpSpPr/>
          <p:nvPr/>
        </p:nvGrpSpPr>
        <p:grpSpPr>
          <a:xfrm>
            <a:off x="185928" y="2657855"/>
            <a:ext cx="5325110" cy="1333500"/>
            <a:chOff x="185928" y="2657855"/>
            <a:chExt cx="5325110" cy="1333500"/>
          </a:xfrm>
        </p:grpSpPr>
        <p:sp>
          <p:nvSpPr>
            <p:cNvPr id="13" name="object 13"/>
            <p:cNvSpPr/>
            <p:nvPr/>
          </p:nvSpPr>
          <p:spPr>
            <a:xfrm>
              <a:off x="185928" y="2657855"/>
              <a:ext cx="5324856" cy="510540"/>
            </a:xfrm>
            <a:prstGeom prst="rect">
              <a:avLst/>
            </a:prstGeom>
            <a:blipFill>
              <a:blip r:embed="rId9" cstate="print"/>
              <a:stretch>
                <a:fillRect/>
              </a:stretch>
            </a:blipFill>
          </p:spPr>
          <p:txBody>
            <a:bodyPr wrap="square" lIns="0" tIns="0" rIns="0" bIns="0" rtlCol="0"/>
            <a:lstStyle/>
            <a:p>
              <a:endParaRPr/>
            </a:p>
          </p:txBody>
        </p:sp>
        <p:sp>
          <p:nvSpPr>
            <p:cNvPr id="14" name="object 14"/>
            <p:cNvSpPr/>
            <p:nvPr/>
          </p:nvSpPr>
          <p:spPr>
            <a:xfrm>
              <a:off x="185928" y="2932175"/>
              <a:ext cx="5190744" cy="510540"/>
            </a:xfrm>
            <a:prstGeom prst="rect">
              <a:avLst/>
            </a:prstGeom>
            <a:blipFill>
              <a:blip r:embed="rId10" cstate="print"/>
              <a:stretch>
                <a:fillRect/>
              </a:stretch>
            </a:blipFill>
          </p:spPr>
          <p:txBody>
            <a:bodyPr wrap="square" lIns="0" tIns="0" rIns="0" bIns="0" rtlCol="0"/>
            <a:lstStyle/>
            <a:p>
              <a:endParaRPr/>
            </a:p>
          </p:txBody>
        </p:sp>
        <p:sp>
          <p:nvSpPr>
            <p:cNvPr id="15" name="object 15"/>
            <p:cNvSpPr/>
            <p:nvPr/>
          </p:nvSpPr>
          <p:spPr>
            <a:xfrm>
              <a:off x="185928" y="3206495"/>
              <a:ext cx="4693920" cy="510539"/>
            </a:xfrm>
            <a:prstGeom prst="rect">
              <a:avLst/>
            </a:prstGeom>
            <a:blipFill>
              <a:blip r:embed="rId11" cstate="print"/>
              <a:stretch>
                <a:fillRect/>
              </a:stretch>
            </a:blipFill>
          </p:spPr>
          <p:txBody>
            <a:bodyPr wrap="square" lIns="0" tIns="0" rIns="0" bIns="0" rtlCol="0"/>
            <a:lstStyle/>
            <a:p>
              <a:endParaRPr/>
            </a:p>
          </p:txBody>
        </p:sp>
        <p:sp>
          <p:nvSpPr>
            <p:cNvPr id="16" name="object 16"/>
            <p:cNvSpPr/>
            <p:nvPr/>
          </p:nvSpPr>
          <p:spPr>
            <a:xfrm>
              <a:off x="185928" y="3480816"/>
              <a:ext cx="3500628" cy="510540"/>
            </a:xfrm>
            <a:prstGeom prst="rect">
              <a:avLst/>
            </a:prstGeom>
            <a:blipFill>
              <a:blip r:embed="rId12" cstate="print"/>
              <a:stretch>
                <a:fillRect/>
              </a:stretch>
            </a:blipFill>
          </p:spPr>
          <p:txBody>
            <a:bodyPr wrap="square" lIns="0" tIns="0" rIns="0" bIns="0" rtlCol="0"/>
            <a:lstStyle/>
            <a:p>
              <a:endParaRPr/>
            </a:p>
          </p:txBody>
        </p:sp>
      </p:grpSp>
      <p:sp>
        <p:nvSpPr>
          <p:cNvPr id="17" name="object 17"/>
          <p:cNvSpPr txBox="1"/>
          <p:nvPr/>
        </p:nvSpPr>
        <p:spPr>
          <a:xfrm>
            <a:off x="316484" y="2711576"/>
            <a:ext cx="5019675" cy="1122680"/>
          </a:xfrm>
          <a:prstGeom prst="rect">
            <a:avLst/>
          </a:prstGeom>
        </p:spPr>
        <p:txBody>
          <a:bodyPr vert="horz" wrap="square" lIns="0" tIns="12700" rIns="0" bIns="0" rtlCol="0">
            <a:spAutoFit/>
          </a:bodyPr>
          <a:lstStyle/>
          <a:p>
            <a:pPr marL="12700" marR="5080">
              <a:lnSpc>
                <a:spcPct val="100000"/>
              </a:lnSpc>
              <a:spcBef>
                <a:spcPts val="100"/>
              </a:spcBef>
            </a:pPr>
            <a:r>
              <a:rPr sz="1800" spc="-45" dirty="0">
                <a:solidFill>
                  <a:srgbClr val="FFFFFF"/>
                </a:solidFill>
                <a:latin typeface="Verdana"/>
                <a:cs typeface="Verdana"/>
              </a:rPr>
              <a:t>We</a:t>
            </a:r>
            <a:r>
              <a:rPr sz="1800" spc="-165" dirty="0">
                <a:solidFill>
                  <a:srgbClr val="FFFFFF"/>
                </a:solidFill>
                <a:latin typeface="Verdana"/>
                <a:cs typeface="Verdana"/>
              </a:rPr>
              <a:t> </a:t>
            </a:r>
            <a:r>
              <a:rPr sz="1800" spc="-5" dirty="0">
                <a:solidFill>
                  <a:srgbClr val="FFFFFF"/>
                </a:solidFill>
                <a:latin typeface="Verdana"/>
                <a:cs typeface="Verdana"/>
              </a:rPr>
              <a:t>can</a:t>
            </a:r>
            <a:r>
              <a:rPr sz="1800" spc="-120" dirty="0">
                <a:solidFill>
                  <a:srgbClr val="FFFFFF"/>
                </a:solidFill>
                <a:latin typeface="Verdana"/>
                <a:cs typeface="Verdana"/>
              </a:rPr>
              <a:t> </a:t>
            </a:r>
            <a:r>
              <a:rPr sz="1800" spc="-25" dirty="0">
                <a:solidFill>
                  <a:srgbClr val="FFFFFF"/>
                </a:solidFill>
                <a:latin typeface="Verdana"/>
                <a:cs typeface="Verdana"/>
              </a:rPr>
              <a:t>generate</a:t>
            </a:r>
            <a:r>
              <a:rPr sz="1800" spc="-125" dirty="0">
                <a:solidFill>
                  <a:srgbClr val="FFFFFF"/>
                </a:solidFill>
                <a:latin typeface="Verdana"/>
                <a:cs typeface="Verdana"/>
              </a:rPr>
              <a:t> </a:t>
            </a:r>
            <a:r>
              <a:rPr sz="1800" dirty="0">
                <a:solidFill>
                  <a:srgbClr val="FFFFFF"/>
                </a:solidFill>
                <a:latin typeface="Verdana"/>
                <a:cs typeface="Verdana"/>
              </a:rPr>
              <a:t>a</a:t>
            </a:r>
            <a:r>
              <a:rPr sz="1800" spc="-85" dirty="0">
                <a:solidFill>
                  <a:srgbClr val="FFFFFF"/>
                </a:solidFill>
                <a:latin typeface="Verdana"/>
                <a:cs typeface="Verdana"/>
              </a:rPr>
              <a:t> </a:t>
            </a:r>
            <a:r>
              <a:rPr sz="1800" spc="-10" dirty="0">
                <a:solidFill>
                  <a:srgbClr val="FFFFFF"/>
                </a:solidFill>
                <a:latin typeface="Verdana"/>
                <a:cs typeface="Verdana"/>
              </a:rPr>
              <a:t>grayscale</a:t>
            </a:r>
            <a:r>
              <a:rPr sz="1800" spc="-165" dirty="0">
                <a:solidFill>
                  <a:srgbClr val="FFFFFF"/>
                </a:solidFill>
                <a:latin typeface="Verdana"/>
                <a:cs typeface="Verdana"/>
              </a:rPr>
              <a:t> </a:t>
            </a:r>
            <a:r>
              <a:rPr sz="1800" spc="-5" dirty="0">
                <a:solidFill>
                  <a:srgbClr val="FFFFFF"/>
                </a:solidFill>
                <a:latin typeface="Verdana"/>
                <a:cs typeface="Verdana"/>
              </a:rPr>
              <a:t>image</a:t>
            </a:r>
            <a:r>
              <a:rPr sz="1800" spc="-130" dirty="0">
                <a:solidFill>
                  <a:srgbClr val="FFFFFF"/>
                </a:solidFill>
                <a:latin typeface="Verdana"/>
                <a:cs typeface="Verdana"/>
              </a:rPr>
              <a:t> </a:t>
            </a:r>
            <a:r>
              <a:rPr sz="1800" spc="-5" dirty="0">
                <a:solidFill>
                  <a:srgbClr val="FFFFFF"/>
                </a:solidFill>
                <a:latin typeface="Verdana"/>
                <a:cs typeface="Verdana"/>
              </a:rPr>
              <a:t>by</a:t>
            </a:r>
            <a:r>
              <a:rPr sz="1800" spc="-140" dirty="0">
                <a:solidFill>
                  <a:srgbClr val="FFFFFF"/>
                </a:solidFill>
                <a:latin typeface="Verdana"/>
                <a:cs typeface="Verdana"/>
              </a:rPr>
              <a:t> </a:t>
            </a:r>
            <a:r>
              <a:rPr sz="1800" spc="-30" dirty="0">
                <a:solidFill>
                  <a:srgbClr val="FFFFFF"/>
                </a:solidFill>
                <a:latin typeface="Verdana"/>
                <a:cs typeface="Verdana"/>
              </a:rPr>
              <a:t>using  </a:t>
            </a:r>
            <a:r>
              <a:rPr sz="1800" spc="-15" dirty="0">
                <a:solidFill>
                  <a:srgbClr val="FFFFFF"/>
                </a:solidFill>
                <a:latin typeface="Verdana"/>
                <a:cs typeface="Verdana"/>
              </a:rPr>
              <a:t>Pixels </a:t>
            </a:r>
            <a:r>
              <a:rPr sz="1800" spc="-5" dirty="0">
                <a:solidFill>
                  <a:srgbClr val="FFFFFF"/>
                </a:solidFill>
                <a:latin typeface="Verdana"/>
                <a:cs typeface="Verdana"/>
              </a:rPr>
              <a:t>each </a:t>
            </a:r>
            <a:r>
              <a:rPr sz="1800" spc="-25" dirty="0">
                <a:solidFill>
                  <a:srgbClr val="FFFFFF"/>
                </a:solidFill>
                <a:latin typeface="Verdana"/>
                <a:cs typeface="Verdana"/>
              </a:rPr>
              <a:t>pixel </a:t>
            </a:r>
            <a:r>
              <a:rPr sz="1800" spc="-35" dirty="0">
                <a:solidFill>
                  <a:srgbClr val="FFFFFF"/>
                </a:solidFill>
                <a:latin typeface="Verdana"/>
                <a:cs typeface="Verdana"/>
              </a:rPr>
              <a:t>has </a:t>
            </a:r>
            <a:r>
              <a:rPr sz="1800" dirty="0">
                <a:solidFill>
                  <a:srgbClr val="FFFFFF"/>
                </a:solidFill>
                <a:latin typeface="Verdana"/>
                <a:cs typeface="Verdana"/>
              </a:rPr>
              <a:t>a </a:t>
            </a:r>
            <a:r>
              <a:rPr sz="1800" spc="-30" dirty="0">
                <a:solidFill>
                  <a:srgbClr val="FFFFFF"/>
                </a:solidFill>
                <a:latin typeface="Verdana"/>
                <a:cs typeface="Verdana"/>
              </a:rPr>
              <a:t>single </a:t>
            </a:r>
            <a:r>
              <a:rPr sz="1800" spc="-25" dirty="0">
                <a:solidFill>
                  <a:srgbClr val="FFFFFF"/>
                </a:solidFill>
                <a:latin typeface="Verdana"/>
                <a:cs typeface="Verdana"/>
              </a:rPr>
              <a:t>value </a:t>
            </a:r>
            <a:r>
              <a:rPr sz="1800" spc="-30" dirty="0">
                <a:solidFill>
                  <a:srgbClr val="FFFFFF"/>
                </a:solidFill>
                <a:latin typeface="Verdana"/>
                <a:cs typeface="Verdana"/>
              </a:rPr>
              <a:t>between  </a:t>
            </a:r>
            <a:r>
              <a:rPr sz="1800" dirty="0">
                <a:solidFill>
                  <a:srgbClr val="FFFFFF"/>
                </a:solidFill>
                <a:latin typeface="Verdana"/>
                <a:cs typeface="Verdana"/>
              </a:rPr>
              <a:t>0 </a:t>
            </a:r>
            <a:r>
              <a:rPr sz="1800" spc="-50" dirty="0">
                <a:solidFill>
                  <a:srgbClr val="FFFFFF"/>
                </a:solidFill>
                <a:latin typeface="Verdana"/>
                <a:cs typeface="Verdana"/>
              </a:rPr>
              <a:t>(White) </a:t>
            </a:r>
            <a:r>
              <a:rPr sz="1800" dirty="0">
                <a:solidFill>
                  <a:srgbClr val="FFFFFF"/>
                </a:solidFill>
                <a:latin typeface="Verdana"/>
                <a:cs typeface="Verdana"/>
              </a:rPr>
              <a:t>and </a:t>
            </a:r>
            <a:r>
              <a:rPr sz="1800" spc="-100" dirty="0">
                <a:solidFill>
                  <a:srgbClr val="FFFFFF"/>
                </a:solidFill>
                <a:latin typeface="Verdana"/>
                <a:cs typeface="Verdana"/>
              </a:rPr>
              <a:t>255 </a:t>
            </a:r>
            <a:r>
              <a:rPr sz="1800" spc="-50" dirty="0">
                <a:solidFill>
                  <a:srgbClr val="FFFFFF"/>
                </a:solidFill>
                <a:latin typeface="Verdana"/>
                <a:cs typeface="Verdana"/>
              </a:rPr>
              <a:t>(Black) </a:t>
            </a:r>
            <a:r>
              <a:rPr sz="1800" dirty="0">
                <a:solidFill>
                  <a:srgbClr val="FFFFFF"/>
                </a:solidFill>
                <a:latin typeface="Verdana"/>
                <a:cs typeface="Verdana"/>
              </a:rPr>
              <a:t>and </a:t>
            </a:r>
            <a:r>
              <a:rPr sz="1800" spc="-30" dirty="0">
                <a:solidFill>
                  <a:srgbClr val="FFFFFF"/>
                </a:solidFill>
                <a:latin typeface="Verdana"/>
                <a:cs typeface="Verdana"/>
              </a:rPr>
              <a:t>values </a:t>
            </a:r>
            <a:r>
              <a:rPr sz="1800" spc="-15" dirty="0">
                <a:solidFill>
                  <a:srgbClr val="FFFFFF"/>
                </a:solidFill>
                <a:latin typeface="Verdana"/>
                <a:cs typeface="Verdana"/>
              </a:rPr>
              <a:t>in  </a:t>
            </a:r>
            <a:r>
              <a:rPr sz="1800" spc="-30" dirty="0">
                <a:solidFill>
                  <a:srgbClr val="FFFFFF"/>
                </a:solidFill>
                <a:latin typeface="Verdana"/>
                <a:cs typeface="Verdana"/>
              </a:rPr>
              <a:t>between </a:t>
            </a:r>
            <a:r>
              <a:rPr sz="1800" dirty="0">
                <a:solidFill>
                  <a:srgbClr val="FFFFFF"/>
                </a:solidFill>
                <a:latin typeface="Verdana"/>
                <a:cs typeface="Verdana"/>
              </a:rPr>
              <a:t>are </a:t>
            </a:r>
            <a:r>
              <a:rPr sz="1800" spc="-15" dirty="0">
                <a:solidFill>
                  <a:srgbClr val="FFFFFF"/>
                </a:solidFill>
                <a:latin typeface="Verdana"/>
                <a:cs typeface="Verdana"/>
              </a:rPr>
              <a:t>gray</a:t>
            </a:r>
            <a:r>
              <a:rPr sz="1800" spc="-380" dirty="0">
                <a:solidFill>
                  <a:srgbClr val="FFFFFF"/>
                </a:solidFill>
                <a:latin typeface="Verdana"/>
                <a:cs typeface="Verdana"/>
              </a:rPr>
              <a:t> </a:t>
            </a:r>
            <a:r>
              <a:rPr sz="1800" spc="-40" dirty="0">
                <a:solidFill>
                  <a:srgbClr val="FFFFFF"/>
                </a:solidFill>
                <a:latin typeface="Verdana"/>
                <a:cs typeface="Verdana"/>
              </a:rPr>
              <a:t>variations.</a:t>
            </a:r>
            <a:endParaRPr sz="1800" dirty="0">
              <a:latin typeface="Verdana"/>
              <a:cs typeface="Verdan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49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05740" y="376427"/>
            <a:ext cx="4881372" cy="676656"/>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83844" y="448817"/>
            <a:ext cx="4408170" cy="391160"/>
          </a:xfrm>
          <a:prstGeom prst="rect">
            <a:avLst/>
          </a:prstGeom>
        </p:spPr>
        <p:txBody>
          <a:bodyPr vert="horz" wrap="square" lIns="0" tIns="12700" rIns="0" bIns="0" rtlCol="0">
            <a:spAutoFit/>
          </a:bodyPr>
          <a:lstStyle/>
          <a:p>
            <a:pPr marL="12700">
              <a:lnSpc>
                <a:spcPct val="100000"/>
              </a:lnSpc>
              <a:spcBef>
                <a:spcPts val="100"/>
              </a:spcBef>
            </a:pPr>
            <a:r>
              <a:rPr sz="2400" spc="-5" dirty="0"/>
              <a:t>How </a:t>
            </a:r>
            <a:r>
              <a:rPr sz="2400" spc="-30" dirty="0"/>
              <a:t>computer </a:t>
            </a:r>
            <a:r>
              <a:rPr sz="2400" spc="-40" dirty="0"/>
              <a:t>stores</a:t>
            </a:r>
            <a:r>
              <a:rPr sz="2400" spc="-605" dirty="0"/>
              <a:t> </a:t>
            </a:r>
            <a:r>
              <a:rPr sz="2400" spc="-5" dirty="0"/>
              <a:t>Images</a:t>
            </a:r>
            <a:endParaRPr sz="2400"/>
          </a:p>
        </p:txBody>
      </p:sp>
      <p:sp>
        <p:nvSpPr>
          <p:cNvPr id="5" name="object 5"/>
          <p:cNvSpPr/>
          <p:nvPr/>
        </p:nvSpPr>
        <p:spPr>
          <a:xfrm>
            <a:off x="12191" y="1601724"/>
            <a:ext cx="5029200" cy="1010412"/>
          </a:xfrm>
          <a:prstGeom prst="rect">
            <a:avLst/>
          </a:prstGeom>
          <a:blipFill>
            <a:blip r:embed="rId4" cstate="print"/>
            <a:stretch>
              <a:fillRect/>
            </a:stretch>
          </a:blipFill>
        </p:spPr>
        <p:txBody>
          <a:bodyPr wrap="square" lIns="0" tIns="0" rIns="0" bIns="0" rtlCol="0"/>
          <a:lstStyle/>
          <a:p>
            <a:endParaRPr/>
          </a:p>
        </p:txBody>
      </p:sp>
      <p:grpSp>
        <p:nvGrpSpPr>
          <p:cNvPr id="6" name="object 6"/>
          <p:cNvGrpSpPr/>
          <p:nvPr/>
        </p:nvGrpSpPr>
        <p:grpSpPr>
          <a:xfrm>
            <a:off x="192023" y="841247"/>
            <a:ext cx="7941945" cy="3453765"/>
            <a:chOff x="192023" y="841247"/>
            <a:chExt cx="7941945" cy="3453765"/>
          </a:xfrm>
        </p:grpSpPr>
        <p:sp>
          <p:nvSpPr>
            <p:cNvPr id="7" name="object 7"/>
            <p:cNvSpPr/>
            <p:nvPr/>
          </p:nvSpPr>
          <p:spPr>
            <a:xfrm>
              <a:off x="5722620" y="2045208"/>
              <a:ext cx="2218944" cy="1159764"/>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5791200" y="2449067"/>
              <a:ext cx="144779" cy="423672"/>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6336791" y="1237487"/>
              <a:ext cx="1033271" cy="1208532"/>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5431535" y="841247"/>
              <a:ext cx="2702052" cy="2702052"/>
            </a:xfrm>
            <a:prstGeom prst="rect">
              <a:avLst/>
            </a:prstGeom>
            <a:blipFill>
              <a:blip r:embed="rId8" cstate="print"/>
              <a:stretch>
                <a:fillRect/>
              </a:stretch>
            </a:blipFill>
          </p:spPr>
          <p:txBody>
            <a:bodyPr wrap="square" lIns="0" tIns="0" rIns="0" bIns="0" rtlCol="0"/>
            <a:lstStyle/>
            <a:p>
              <a:endParaRPr/>
            </a:p>
          </p:txBody>
        </p:sp>
        <p:sp>
          <p:nvSpPr>
            <p:cNvPr id="11" name="object 11"/>
            <p:cNvSpPr/>
            <p:nvPr/>
          </p:nvSpPr>
          <p:spPr>
            <a:xfrm>
              <a:off x="192023" y="2686812"/>
              <a:ext cx="4864608" cy="510539"/>
            </a:xfrm>
            <a:prstGeom prst="rect">
              <a:avLst/>
            </a:prstGeom>
            <a:blipFill>
              <a:blip r:embed="rId9" cstate="print"/>
              <a:stretch>
                <a:fillRect/>
              </a:stretch>
            </a:blipFill>
          </p:spPr>
          <p:txBody>
            <a:bodyPr wrap="square" lIns="0" tIns="0" rIns="0" bIns="0" rtlCol="0"/>
            <a:lstStyle/>
            <a:p>
              <a:endParaRPr/>
            </a:p>
          </p:txBody>
        </p:sp>
        <p:sp>
          <p:nvSpPr>
            <p:cNvPr id="12" name="object 12"/>
            <p:cNvSpPr/>
            <p:nvPr/>
          </p:nvSpPr>
          <p:spPr>
            <a:xfrm>
              <a:off x="192023" y="2961131"/>
              <a:ext cx="5149596" cy="510539"/>
            </a:xfrm>
            <a:prstGeom prst="rect">
              <a:avLst/>
            </a:prstGeom>
            <a:blipFill>
              <a:blip r:embed="rId10" cstate="print"/>
              <a:stretch>
                <a:fillRect/>
              </a:stretch>
            </a:blipFill>
          </p:spPr>
          <p:txBody>
            <a:bodyPr wrap="square" lIns="0" tIns="0" rIns="0" bIns="0" rtlCol="0"/>
            <a:lstStyle/>
            <a:p>
              <a:endParaRPr/>
            </a:p>
          </p:txBody>
        </p:sp>
        <p:sp>
          <p:nvSpPr>
            <p:cNvPr id="13" name="object 13"/>
            <p:cNvSpPr/>
            <p:nvPr/>
          </p:nvSpPr>
          <p:spPr>
            <a:xfrm>
              <a:off x="192023" y="3235452"/>
              <a:ext cx="4544568" cy="510540"/>
            </a:xfrm>
            <a:prstGeom prst="rect">
              <a:avLst/>
            </a:prstGeom>
            <a:blipFill>
              <a:blip r:embed="rId11" cstate="print"/>
              <a:stretch>
                <a:fillRect/>
              </a:stretch>
            </a:blipFill>
          </p:spPr>
          <p:txBody>
            <a:bodyPr wrap="square" lIns="0" tIns="0" rIns="0" bIns="0" rtlCol="0"/>
            <a:lstStyle/>
            <a:p>
              <a:endParaRPr/>
            </a:p>
          </p:txBody>
        </p:sp>
        <p:sp>
          <p:nvSpPr>
            <p:cNvPr id="14" name="object 14"/>
            <p:cNvSpPr/>
            <p:nvPr/>
          </p:nvSpPr>
          <p:spPr>
            <a:xfrm>
              <a:off x="192023" y="3509771"/>
              <a:ext cx="5295900" cy="510539"/>
            </a:xfrm>
            <a:prstGeom prst="rect">
              <a:avLst/>
            </a:prstGeom>
            <a:blipFill>
              <a:blip r:embed="rId12" cstate="print"/>
              <a:stretch>
                <a:fillRect/>
              </a:stretch>
            </a:blipFill>
          </p:spPr>
          <p:txBody>
            <a:bodyPr wrap="square" lIns="0" tIns="0" rIns="0" bIns="0" rtlCol="0"/>
            <a:lstStyle/>
            <a:p>
              <a:endParaRPr/>
            </a:p>
          </p:txBody>
        </p:sp>
        <p:sp>
          <p:nvSpPr>
            <p:cNvPr id="15" name="object 15"/>
            <p:cNvSpPr/>
            <p:nvPr/>
          </p:nvSpPr>
          <p:spPr>
            <a:xfrm>
              <a:off x="192023" y="3784091"/>
              <a:ext cx="3863340" cy="510540"/>
            </a:xfrm>
            <a:prstGeom prst="rect">
              <a:avLst/>
            </a:prstGeom>
            <a:blipFill>
              <a:blip r:embed="rId13" cstate="print"/>
              <a:stretch>
                <a:fillRect/>
              </a:stretch>
            </a:blipFill>
          </p:spPr>
          <p:txBody>
            <a:bodyPr wrap="square" lIns="0" tIns="0" rIns="0" bIns="0" rtlCol="0"/>
            <a:lstStyle/>
            <a:p>
              <a:endParaRPr/>
            </a:p>
          </p:txBody>
        </p:sp>
      </p:grpSp>
      <p:sp>
        <p:nvSpPr>
          <p:cNvPr id="16" name="object 16"/>
          <p:cNvSpPr txBox="1"/>
          <p:nvPr/>
        </p:nvSpPr>
        <p:spPr>
          <a:xfrm>
            <a:off x="283565" y="1716151"/>
            <a:ext cx="4441825" cy="574040"/>
          </a:xfrm>
          <a:prstGeom prst="rect">
            <a:avLst/>
          </a:prstGeom>
        </p:spPr>
        <p:txBody>
          <a:bodyPr vert="horz" wrap="square" lIns="0" tIns="12700" rIns="0" bIns="0" rtlCol="0">
            <a:spAutoFit/>
          </a:bodyPr>
          <a:lstStyle/>
          <a:p>
            <a:pPr marL="12700">
              <a:lnSpc>
                <a:spcPct val="100000"/>
              </a:lnSpc>
              <a:spcBef>
                <a:spcPts val="100"/>
              </a:spcBef>
            </a:pPr>
            <a:r>
              <a:rPr sz="3600" b="1" spc="-10" dirty="0">
                <a:solidFill>
                  <a:srgbClr val="FFFFFF"/>
                </a:solidFill>
                <a:latin typeface="Tahoma"/>
                <a:cs typeface="Tahoma"/>
              </a:rPr>
              <a:t>RGB </a:t>
            </a:r>
            <a:r>
              <a:rPr sz="3600" b="1" spc="-35" dirty="0">
                <a:solidFill>
                  <a:srgbClr val="FFFFFF"/>
                </a:solidFill>
                <a:latin typeface="Tahoma"/>
                <a:cs typeface="Tahoma"/>
              </a:rPr>
              <a:t>Digital</a:t>
            </a:r>
            <a:r>
              <a:rPr sz="3600" b="1" spc="-350" dirty="0">
                <a:solidFill>
                  <a:srgbClr val="FFFFFF"/>
                </a:solidFill>
                <a:latin typeface="Tahoma"/>
                <a:cs typeface="Tahoma"/>
              </a:rPr>
              <a:t> </a:t>
            </a:r>
            <a:r>
              <a:rPr sz="3600" b="1" spc="-15" dirty="0">
                <a:solidFill>
                  <a:srgbClr val="FFFFFF"/>
                </a:solidFill>
                <a:latin typeface="Tahoma"/>
                <a:cs typeface="Tahoma"/>
              </a:rPr>
              <a:t>Images</a:t>
            </a:r>
            <a:endParaRPr sz="3600">
              <a:latin typeface="Tahoma"/>
              <a:cs typeface="Tahoma"/>
            </a:endParaRPr>
          </a:p>
        </p:txBody>
      </p:sp>
      <p:sp>
        <p:nvSpPr>
          <p:cNvPr id="17" name="object 17"/>
          <p:cNvSpPr txBox="1"/>
          <p:nvPr/>
        </p:nvSpPr>
        <p:spPr>
          <a:xfrm>
            <a:off x="323189" y="2735402"/>
            <a:ext cx="4946015" cy="1398270"/>
          </a:xfrm>
          <a:prstGeom prst="rect">
            <a:avLst/>
          </a:prstGeom>
        </p:spPr>
        <p:txBody>
          <a:bodyPr vert="horz" wrap="square" lIns="0" tIns="12700" rIns="0" bIns="0" rtlCol="0">
            <a:spAutoFit/>
          </a:bodyPr>
          <a:lstStyle/>
          <a:p>
            <a:pPr marL="12700" marR="5080">
              <a:lnSpc>
                <a:spcPct val="100000"/>
              </a:lnSpc>
              <a:spcBef>
                <a:spcPts val="100"/>
              </a:spcBef>
            </a:pPr>
            <a:r>
              <a:rPr sz="1800" spc="-50" dirty="0">
                <a:solidFill>
                  <a:srgbClr val="FFFFFF"/>
                </a:solidFill>
                <a:latin typeface="Verdana"/>
                <a:cs typeface="Verdana"/>
              </a:rPr>
              <a:t>We </a:t>
            </a:r>
            <a:r>
              <a:rPr sz="1800" spc="-5" dirty="0">
                <a:solidFill>
                  <a:srgbClr val="FFFFFF"/>
                </a:solidFill>
                <a:latin typeface="Verdana"/>
                <a:cs typeface="Verdana"/>
              </a:rPr>
              <a:t>can </a:t>
            </a:r>
            <a:r>
              <a:rPr sz="1800" spc="-20" dirty="0">
                <a:solidFill>
                  <a:srgbClr val="FFFFFF"/>
                </a:solidFill>
                <a:latin typeface="Verdana"/>
                <a:cs typeface="Verdana"/>
              </a:rPr>
              <a:t>generate </a:t>
            </a:r>
            <a:r>
              <a:rPr sz="1800" spc="-5" dirty="0">
                <a:solidFill>
                  <a:srgbClr val="FFFFFF"/>
                </a:solidFill>
                <a:latin typeface="Verdana"/>
                <a:cs typeface="Verdana"/>
              </a:rPr>
              <a:t>an </a:t>
            </a:r>
            <a:r>
              <a:rPr sz="1800" spc="-15" dirty="0">
                <a:solidFill>
                  <a:srgbClr val="FFFFFF"/>
                </a:solidFill>
                <a:latin typeface="Verdana"/>
                <a:cs typeface="Verdana"/>
              </a:rPr>
              <a:t>RGB </a:t>
            </a:r>
            <a:r>
              <a:rPr sz="1800" spc="-5" dirty="0">
                <a:solidFill>
                  <a:srgbClr val="FFFFFF"/>
                </a:solidFill>
                <a:latin typeface="Verdana"/>
                <a:cs typeface="Verdana"/>
              </a:rPr>
              <a:t>image by </a:t>
            </a:r>
            <a:r>
              <a:rPr sz="1800" spc="-30" dirty="0">
                <a:solidFill>
                  <a:srgbClr val="FFFFFF"/>
                </a:solidFill>
                <a:latin typeface="Verdana"/>
                <a:cs typeface="Verdana"/>
              </a:rPr>
              <a:t>using  </a:t>
            </a:r>
            <a:r>
              <a:rPr sz="1800" spc="-25" dirty="0">
                <a:solidFill>
                  <a:srgbClr val="FFFFFF"/>
                </a:solidFill>
                <a:latin typeface="Verdana"/>
                <a:cs typeface="Verdana"/>
              </a:rPr>
              <a:t>Pixels</a:t>
            </a:r>
            <a:r>
              <a:rPr sz="1800" spc="-175" dirty="0">
                <a:solidFill>
                  <a:srgbClr val="FFFFFF"/>
                </a:solidFill>
                <a:latin typeface="Verdana"/>
                <a:cs typeface="Verdana"/>
              </a:rPr>
              <a:t> </a:t>
            </a:r>
            <a:r>
              <a:rPr sz="1800" spc="-5" dirty="0">
                <a:solidFill>
                  <a:srgbClr val="FFFFFF"/>
                </a:solidFill>
                <a:latin typeface="Verdana"/>
                <a:cs typeface="Verdana"/>
              </a:rPr>
              <a:t>each</a:t>
            </a:r>
            <a:r>
              <a:rPr sz="1800" spc="-150" dirty="0">
                <a:solidFill>
                  <a:srgbClr val="FFFFFF"/>
                </a:solidFill>
                <a:latin typeface="Verdana"/>
                <a:cs typeface="Verdana"/>
              </a:rPr>
              <a:t> </a:t>
            </a:r>
            <a:r>
              <a:rPr sz="1800" spc="-25" dirty="0">
                <a:solidFill>
                  <a:srgbClr val="FFFFFF"/>
                </a:solidFill>
                <a:latin typeface="Verdana"/>
                <a:cs typeface="Verdana"/>
              </a:rPr>
              <a:t>pixel</a:t>
            </a:r>
            <a:r>
              <a:rPr sz="1800" spc="-135" dirty="0">
                <a:solidFill>
                  <a:srgbClr val="FFFFFF"/>
                </a:solidFill>
                <a:latin typeface="Verdana"/>
                <a:cs typeface="Verdana"/>
              </a:rPr>
              <a:t> </a:t>
            </a:r>
            <a:r>
              <a:rPr sz="1800" spc="-30" dirty="0">
                <a:solidFill>
                  <a:srgbClr val="FFFFFF"/>
                </a:solidFill>
                <a:latin typeface="Verdana"/>
                <a:cs typeface="Verdana"/>
              </a:rPr>
              <a:t>has</a:t>
            </a:r>
            <a:r>
              <a:rPr sz="1800" spc="-160" dirty="0">
                <a:solidFill>
                  <a:srgbClr val="FFFFFF"/>
                </a:solidFill>
                <a:latin typeface="Verdana"/>
                <a:cs typeface="Verdana"/>
              </a:rPr>
              <a:t> </a:t>
            </a:r>
            <a:r>
              <a:rPr sz="1800" dirty="0">
                <a:solidFill>
                  <a:srgbClr val="FFFFFF"/>
                </a:solidFill>
                <a:latin typeface="Verdana"/>
                <a:cs typeface="Verdana"/>
              </a:rPr>
              <a:t>3</a:t>
            </a:r>
            <a:r>
              <a:rPr sz="1800" spc="-340" dirty="0">
                <a:solidFill>
                  <a:srgbClr val="FFFFFF"/>
                </a:solidFill>
                <a:latin typeface="Verdana"/>
                <a:cs typeface="Verdana"/>
              </a:rPr>
              <a:t> </a:t>
            </a:r>
            <a:r>
              <a:rPr sz="1800" spc="-40" dirty="0">
                <a:solidFill>
                  <a:srgbClr val="FFFFFF"/>
                </a:solidFill>
                <a:latin typeface="Verdana"/>
                <a:cs typeface="Verdana"/>
              </a:rPr>
              <a:t>values</a:t>
            </a:r>
            <a:r>
              <a:rPr sz="1800" spc="-130" dirty="0">
                <a:solidFill>
                  <a:srgbClr val="FFFFFF"/>
                </a:solidFill>
                <a:latin typeface="Verdana"/>
                <a:cs typeface="Verdana"/>
              </a:rPr>
              <a:t> </a:t>
            </a:r>
            <a:r>
              <a:rPr sz="1800" spc="5" dirty="0">
                <a:solidFill>
                  <a:srgbClr val="FFFFFF"/>
                </a:solidFill>
                <a:latin typeface="Verdana"/>
                <a:cs typeface="Verdana"/>
              </a:rPr>
              <a:t>for</a:t>
            </a:r>
            <a:r>
              <a:rPr sz="1800" spc="-120" dirty="0">
                <a:solidFill>
                  <a:srgbClr val="FFFFFF"/>
                </a:solidFill>
                <a:latin typeface="Verdana"/>
                <a:cs typeface="Verdana"/>
              </a:rPr>
              <a:t> </a:t>
            </a:r>
            <a:r>
              <a:rPr sz="1800" dirty="0">
                <a:solidFill>
                  <a:srgbClr val="FFFFFF"/>
                </a:solidFill>
                <a:latin typeface="Verdana"/>
                <a:cs typeface="Verdana"/>
              </a:rPr>
              <a:t>each</a:t>
            </a:r>
            <a:r>
              <a:rPr sz="1800" spc="-155" dirty="0">
                <a:solidFill>
                  <a:srgbClr val="FFFFFF"/>
                </a:solidFill>
                <a:latin typeface="Verdana"/>
                <a:cs typeface="Verdana"/>
              </a:rPr>
              <a:t> </a:t>
            </a:r>
            <a:r>
              <a:rPr sz="1800" spc="-15" dirty="0">
                <a:solidFill>
                  <a:srgbClr val="FFFFFF"/>
                </a:solidFill>
                <a:latin typeface="Verdana"/>
                <a:cs typeface="Verdana"/>
              </a:rPr>
              <a:t>color  </a:t>
            </a:r>
            <a:r>
              <a:rPr sz="1800" spc="-65" dirty="0">
                <a:solidFill>
                  <a:srgbClr val="FFFFFF"/>
                </a:solidFill>
                <a:latin typeface="Verdana"/>
                <a:cs typeface="Verdana"/>
              </a:rPr>
              <a:t>(red, </a:t>
            </a:r>
            <a:r>
              <a:rPr sz="1800" spc="-45" dirty="0">
                <a:solidFill>
                  <a:srgbClr val="FFFFFF"/>
                </a:solidFill>
                <a:latin typeface="Verdana"/>
                <a:cs typeface="Verdana"/>
              </a:rPr>
              <a:t>green, </a:t>
            </a:r>
            <a:r>
              <a:rPr sz="1800" spc="-50" dirty="0">
                <a:solidFill>
                  <a:srgbClr val="FFFFFF"/>
                </a:solidFill>
                <a:latin typeface="Verdana"/>
                <a:cs typeface="Verdana"/>
              </a:rPr>
              <a:t>blue) </a:t>
            </a:r>
            <a:r>
              <a:rPr sz="1800" spc="-5" dirty="0">
                <a:solidFill>
                  <a:srgbClr val="FFFFFF"/>
                </a:solidFill>
                <a:latin typeface="Verdana"/>
                <a:cs typeface="Verdana"/>
              </a:rPr>
              <a:t>each </a:t>
            </a:r>
            <a:r>
              <a:rPr sz="1800" spc="-10" dirty="0">
                <a:solidFill>
                  <a:srgbClr val="FFFFFF"/>
                </a:solidFill>
                <a:latin typeface="Verdana"/>
                <a:cs typeface="Verdana"/>
              </a:rPr>
              <a:t>color </a:t>
            </a:r>
            <a:r>
              <a:rPr sz="1800" spc="-30" dirty="0">
                <a:solidFill>
                  <a:srgbClr val="FFFFFF"/>
                </a:solidFill>
                <a:latin typeface="Verdana"/>
                <a:cs typeface="Verdana"/>
              </a:rPr>
              <a:t>has </a:t>
            </a:r>
            <a:r>
              <a:rPr sz="1800" spc="-25" dirty="0">
                <a:solidFill>
                  <a:srgbClr val="FFFFFF"/>
                </a:solidFill>
                <a:latin typeface="Verdana"/>
                <a:cs typeface="Verdana"/>
              </a:rPr>
              <a:t>value  </a:t>
            </a:r>
            <a:r>
              <a:rPr sz="1800" spc="-30" dirty="0">
                <a:solidFill>
                  <a:srgbClr val="FFFFFF"/>
                </a:solidFill>
                <a:latin typeface="Verdana"/>
                <a:cs typeface="Verdana"/>
              </a:rPr>
              <a:t>between</a:t>
            </a:r>
            <a:r>
              <a:rPr sz="1800" spc="-135" dirty="0">
                <a:solidFill>
                  <a:srgbClr val="FFFFFF"/>
                </a:solidFill>
                <a:latin typeface="Verdana"/>
                <a:cs typeface="Verdana"/>
              </a:rPr>
              <a:t> </a:t>
            </a:r>
            <a:r>
              <a:rPr sz="1800" dirty="0">
                <a:solidFill>
                  <a:srgbClr val="FFFFFF"/>
                </a:solidFill>
                <a:latin typeface="Verdana"/>
                <a:cs typeface="Verdana"/>
              </a:rPr>
              <a:t>0</a:t>
            </a:r>
            <a:r>
              <a:rPr sz="1800" spc="-200" dirty="0">
                <a:solidFill>
                  <a:srgbClr val="FFFFFF"/>
                </a:solidFill>
                <a:latin typeface="Verdana"/>
                <a:cs typeface="Verdana"/>
              </a:rPr>
              <a:t> </a:t>
            </a:r>
            <a:r>
              <a:rPr sz="1800" spc="-55" dirty="0">
                <a:solidFill>
                  <a:srgbClr val="FFFFFF"/>
                </a:solidFill>
                <a:latin typeface="Verdana"/>
                <a:cs typeface="Verdana"/>
              </a:rPr>
              <a:t>(Dark)</a:t>
            </a:r>
            <a:r>
              <a:rPr sz="1800" spc="-270" dirty="0">
                <a:solidFill>
                  <a:srgbClr val="FFFFFF"/>
                </a:solidFill>
                <a:latin typeface="Verdana"/>
                <a:cs typeface="Verdana"/>
              </a:rPr>
              <a:t> </a:t>
            </a:r>
            <a:r>
              <a:rPr sz="1800" dirty="0">
                <a:solidFill>
                  <a:srgbClr val="FFFFFF"/>
                </a:solidFill>
                <a:latin typeface="Verdana"/>
                <a:cs typeface="Verdana"/>
              </a:rPr>
              <a:t>and</a:t>
            </a:r>
            <a:r>
              <a:rPr sz="1800" spc="-130" dirty="0">
                <a:solidFill>
                  <a:srgbClr val="FFFFFF"/>
                </a:solidFill>
                <a:latin typeface="Verdana"/>
                <a:cs typeface="Verdana"/>
              </a:rPr>
              <a:t> </a:t>
            </a:r>
            <a:r>
              <a:rPr sz="1800" spc="-100" dirty="0">
                <a:solidFill>
                  <a:srgbClr val="FFFFFF"/>
                </a:solidFill>
                <a:latin typeface="Verdana"/>
                <a:cs typeface="Verdana"/>
              </a:rPr>
              <a:t>255</a:t>
            </a:r>
            <a:r>
              <a:rPr sz="1800" spc="-235" dirty="0">
                <a:solidFill>
                  <a:srgbClr val="FFFFFF"/>
                </a:solidFill>
                <a:latin typeface="Verdana"/>
                <a:cs typeface="Verdana"/>
              </a:rPr>
              <a:t> </a:t>
            </a:r>
            <a:r>
              <a:rPr sz="1800" spc="-35" dirty="0">
                <a:solidFill>
                  <a:srgbClr val="FFFFFF"/>
                </a:solidFill>
                <a:latin typeface="Verdana"/>
                <a:cs typeface="Verdana"/>
              </a:rPr>
              <a:t>(Light)</a:t>
            </a:r>
            <a:r>
              <a:rPr sz="1800" spc="-240" dirty="0">
                <a:solidFill>
                  <a:srgbClr val="FFFFFF"/>
                </a:solidFill>
                <a:latin typeface="Verdana"/>
                <a:cs typeface="Verdana"/>
              </a:rPr>
              <a:t> </a:t>
            </a:r>
            <a:r>
              <a:rPr sz="1800" dirty="0">
                <a:solidFill>
                  <a:srgbClr val="FFFFFF"/>
                </a:solidFill>
                <a:latin typeface="Verdana"/>
                <a:cs typeface="Verdana"/>
              </a:rPr>
              <a:t>and</a:t>
            </a:r>
            <a:r>
              <a:rPr sz="1800" spc="-140" dirty="0">
                <a:solidFill>
                  <a:srgbClr val="FFFFFF"/>
                </a:solidFill>
                <a:latin typeface="Verdana"/>
                <a:cs typeface="Verdana"/>
              </a:rPr>
              <a:t> </a:t>
            </a:r>
            <a:r>
              <a:rPr sz="1800" spc="-30" dirty="0">
                <a:solidFill>
                  <a:srgbClr val="FFFFFF"/>
                </a:solidFill>
                <a:latin typeface="Verdana"/>
                <a:cs typeface="Verdana"/>
              </a:rPr>
              <a:t>values  </a:t>
            </a:r>
            <a:r>
              <a:rPr sz="1800" spc="-15" dirty="0">
                <a:solidFill>
                  <a:srgbClr val="FFFFFF"/>
                </a:solidFill>
                <a:latin typeface="Verdana"/>
                <a:cs typeface="Verdana"/>
              </a:rPr>
              <a:t>in</a:t>
            </a:r>
            <a:r>
              <a:rPr sz="1800" spc="-175" dirty="0">
                <a:solidFill>
                  <a:srgbClr val="FFFFFF"/>
                </a:solidFill>
                <a:latin typeface="Verdana"/>
                <a:cs typeface="Verdana"/>
              </a:rPr>
              <a:t> </a:t>
            </a:r>
            <a:r>
              <a:rPr sz="1800" spc="-30" dirty="0">
                <a:solidFill>
                  <a:srgbClr val="FFFFFF"/>
                </a:solidFill>
                <a:latin typeface="Verdana"/>
                <a:cs typeface="Verdana"/>
              </a:rPr>
              <a:t>between</a:t>
            </a:r>
            <a:r>
              <a:rPr sz="1800" spc="-135" dirty="0">
                <a:solidFill>
                  <a:srgbClr val="FFFFFF"/>
                </a:solidFill>
                <a:latin typeface="Verdana"/>
                <a:cs typeface="Verdana"/>
              </a:rPr>
              <a:t> </a:t>
            </a:r>
            <a:r>
              <a:rPr sz="1800" dirty="0">
                <a:solidFill>
                  <a:srgbClr val="FFFFFF"/>
                </a:solidFill>
                <a:latin typeface="Verdana"/>
                <a:cs typeface="Verdana"/>
              </a:rPr>
              <a:t>are</a:t>
            </a:r>
            <a:r>
              <a:rPr sz="1800" spc="-180" dirty="0">
                <a:solidFill>
                  <a:srgbClr val="FFFFFF"/>
                </a:solidFill>
                <a:latin typeface="Verdana"/>
                <a:cs typeface="Verdana"/>
              </a:rPr>
              <a:t> </a:t>
            </a:r>
            <a:r>
              <a:rPr sz="1800" spc="-10" dirty="0">
                <a:solidFill>
                  <a:srgbClr val="FFFFFF"/>
                </a:solidFill>
                <a:latin typeface="Verdana"/>
                <a:cs typeface="Verdana"/>
              </a:rPr>
              <a:t>color</a:t>
            </a:r>
            <a:r>
              <a:rPr sz="1800" spc="-145" dirty="0">
                <a:solidFill>
                  <a:srgbClr val="FFFFFF"/>
                </a:solidFill>
                <a:latin typeface="Verdana"/>
                <a:cs typeface="Verdana"/>
              </a:rPr>
              <a:t> </a:t>
            </a:r>
            <a:r>
              <a:rPr sz="1800" spc="-15" dirty="0">
                <a:solidFill>
                  <a:srgbClr val="FFFFFF"/>
                </a:solidFill>
                <a:latin typeface="Verdana"/>
                <a:cs typeface="Verdana"/>
              </a:rPr>
              <a:t>variations</a:t>
            </a:r>
            <a:r>
              <a:rPr sz="1800" spc="-204" dirty="0">
                <a:solidFill>
                  <a:srgbClr val="FFFFFF"/>
                </a:solidFill>
                <a:latin typeface="Verdana"/>
                <a:cs typeface="Verdana"/>
              </a:rPr>
              <a:t> </a:t>
            </a:r>
            <a:r>
              <a:rPr sz="1800" dirty="0">
                <a:solidFill>
                  <a:srgbClr val="FFFFFF"/>
                </a:solidFill>
                <a:latin typeface="Verdana"/>
                <a:cs typeface="Verdana"/>
              </a:rPr>
              <a:t>.</a:t>
            </a:r>
            <a:endParaRPr sz="1800" dirty="0">
              <a:latin typeface="Verdana"/>
              <a:cs typeface="Verdan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8033" y="193370"/>
            <a:ext cx="2715260" cy="300355"/>
          </a:xfrm>
          <a:prstGeom prst="rect">
            <a:avLst/>
          </a:prstGeom>
        </p:spPr>
        <p:txBody>
          <a:bodyPr vert="horz" wrap="square" lIns="0" tIns="12700" rIns="0" bIns="0" rtlCol="0">
            <a:spAutoFit/>
          </a:bodyPr>
          <a:lstStyle/>
          <a:p>
            <a:pPr marL="12700">
              <a:lnSpc>
                <a:spcPct val="100000"/>
              </a:lnSpc>
              <a:spcBef>
                <a:spcPts val="100"/>
              </a:spcBef>
            </a:pPr>
            <a:r>
              <a:rPr sz="1800" b="1" spc="-150" dirty="0">
                <a:solidFill>
                  <a:srgbClr val="FFFFFF"/>
                </a:solidFill>
                <a:latin typeface="Tahoma"/>
                <a:cs typeface="Tahoma"/>
              </a:rPr>
              <a:t>Intro</a:t>
            </a:r>
            <a:r>
              <a:rPr sz="1800" b="1" spc="-254" dirty="0">
                <a:solidFill>
                  <a:srgbClr val="FFFFFF"/>
                </a:solidFill>
                <a:latin typeface="Tahoma"/>
                <a:cs typeface="Tahoma"/>
              </a:rPr>
              <a:t> </a:t>
            </a:r>
            <a:r>
              <a:rPr sz="1800" b="1" spc="-65" dirty="0">
                <a:solidFill>
                  <a:srgbClr val="FFFFFF"/>
                </a:solidFill>
                <a:latin typeface="Tahoma"/>
                <a:cs typeface="Tahoma"/>
              </a:rPr>
              <a:t>to</a:t>
            </a:r>
            <a:r>
              <a:rPr sz="1800" b="1" spc="-190" dirty="0">
                <a:solidFill>
                  <a:srgbClr val="FFFFFF"/>
                </a:solidFill>
                <a:latin typeface="Tahoma"/>
                <a:cs typeface="Tahoma"/>
              </a:rPr>
              <a:t> </a:t>
            </a:r>
            <a:r>
              <a:rPr sz="1800" b="1" spc="-90" dirty="0">
                <a:solidFill>
                  <a:srgbClr val="FFFFFF"/>
                </a:solidFill>
                <a:latin typeface="Tahoma"/>
                <a:cs typeface="Tahoma"/>
              </a:rPr>
              <a:t>Computer</a:t>
            </a:r>
            <a:r>
              <a:rPr sz="1800" b="1" spc="-254" dirty="0">
                <a:solidFill>
                  <a:srgbClr val="FFFFFF"/>
                </a:solidFill>
                <a:latin typeface="Tahoma"/>
                <a:cs typeface="Tahoma"/>
              </a:rPr>
              <a:t> </a:t>
            </a:r>
            <a:r>
              <a:rPr sz="1800" b="1" spc="-80" dirty="0">
                <a:solidFill>
                  <a:srgbClr val="FFFFFF"/>
                </a:solidFill>
                <a:latin typeface="Tahoma"/>
                <a:cs typeface="Tahoma"/>
              </a:rPr>
              <a:t>Science</a:t>
            </a:r>
            <a:endParaRPr sz="1800" dirty="0">
              <a:latin typeface="Tahoma"/>
              <a:cs typeface="Tahoma"/>
            </a:endParaRPr>
          </a:p>
        </p:txBody>
      </p:sp>
      <p:sp>
        <p:nvSpPr>
          <p:cNvPr id="3" name="object 3"/>
          <p:cNvSpPr txBox="1">
            <a:spLocks noGrp="1"/>
          </p:cNvSpPr>
          <p:nvPr>
            <p:ph type="title"/>
          </p:nvPr>
        </p:nvSpPr>
        <p:spPr>
          <a:xfrm>
            <a:off x="228091" y="1761490"/>
            <a:ext cx="2566670" cy="371897"/>
          </a:xfrm>
          <a:prstGeom prst="rect">
            <a:avLst/>
          </a:prstGeom>
        </p:spPr>
        <p:txBody>
          <a:bodyPr vert="horz" wrap="square" lIns="0" tIns="12700" rIns="0" bIns="0" rtlCol="0">
            <a:spAutoFit/>
          </a:bodyPr>
          <a:lstStyle/>
          <a:p>
            <a:pPr marL="12700">
              <a:lnSpc>
                <a:spcPts val="2790"/>
              </a:lnSpc>
              <a:spcBef>
                <a:spcPts val="100"/>
              </a:spcBef>
            </a:pPr>
            <a:r>
              <a:rPr sz="2400" spc="100" dirty="0">
                <a:solidFill>
                  <a:srgbClr val="A256FF"/>
                </a:solidFill>
                <a:latin typeface="Noto Sans Symbols"/>
                <a:cs typeface="Noto Sans Symbols"/>
              </a:rPr>
              <a:t>⬡</a:t>
            </a:r>
            <a:r>
              <a:rPr b="1" u="sng" spc="-100" dirty="0"/>
              <a:t>What</a:t>
            </a:r>
            <a:r>
              <a:rPr b="1" u="sng" spc="-270" dirty="0"/>
              <a:t> </a:t>
            </a:r>
            <a:r>
              <a:rPr lang="ar-AE" b="1" u="sng" spc="-270" dirty="0"/>
              <a:t> </a:t>
            </a:r>
            <a:r>
              <a:rPr b="1" u="sng" spc="-65" dirty="0"/>
              <a:t>is</a:t>
            </a:r>
            <a:r>
              <a:rPr b="1" u="sng" spc="-295" dirty="0"/>
              <a:t> </a:t>
            </a:r>
            <a:r>
              <a:rPr lang="ar-AE" b="1" u="sng" spc="-295" dirty="0"/>
              <a:t> </a:t>
            </a:r>
            <a:r>
              <a:rPr b="1" u="sng" spc="-114" dirty="0"/>
              <a:t>Computer</a:t>
            </a:r>
            <a:r>
              <a:rPr b="1" u="sng" spc="-265" dirty="0"/>
              <a:t> </a:t>
            </a:r>
            <a:r>
              <a:rPr b="1" u="sng" dirty="0"/>
              <a:t>?</a:t>
            </a:r>
            <a:endParaRPr sz="2400" b="1" u="sng" dirty="0">
              <a:latin typeface="Noto Sans Symbols"/>
              <a:cs typeface="Noto Sans Symbols"/>
            </a:endParaRPr>
          </a:p>
        </p:txBody>
      </p:sp>
      <p:sp>
        <p:nvSpPr>
          <p:cNvPr id="4" name="object 4"/>
          <p:cNvSpPr txBox="1"/>
          <p:nvPr/>
        </p:nvSpPr>
        <p:spPr>
          <a:xfrm>
            <a:off x="218033" y="2133387"/>
            <a:ext cx="4039109" cy="2757165"/>
          </a:xfrm>
          <a:prstGeom prst="rect">
            <a:avLst/>
          </a:prstGeom>
        </p:spPr>
        <p:txBody>
          <a:bodyPr vert="horz" wrap="square" lIns="0" tIns="12700" rIns="0" bIns="0" rtlCol="0">
            <a:spAutoFit/>
          </a:bodyPr>
          <a:lstStyle/>
          <a:p>
            <a:pPr marL="12700">
              <a:lnSpc>
                <a:spcPts val="2795"/>
              </a:lnSpc>
              <a:spcBef>
                <a:spcPts val="100"/>
              </a:spcBef>
            </a:pPr>
            <a:r>
              <a:rPr lang="en-US" sz="2400" spc="100" dirty="0">
                <a:solidFill>
                  <a:srgbClr val="A256FF"/>
                </a:solidFill>
                <a:latin typeface="Noto Sans Symbols"/>
              </a:rPr>
              <a:t>⬡</a:t>
            </a:r>
            <a:r>
              <a:rPr lang="en-US" sz="1400" spc="-50" dirty="0">
                <a:solidFill>
                  <a:srgbClr val="FFFFFF"/>
                </a:solidFill>
                <a:latin typeface="Verdana"/>
              </a:rPr>
              <a:t>How Computers Work ?</a:t>
            </a:r>
            <a:endParaRPr lang="ar-EG" sz="1400" spc="-50" dirty="0">
              <a:solidFill>
                <a:srgbClr val="FFFFFF"/>
              </a:solidFill>
              <a:latin typeface="Verdana"/>
            </a:endParaRPr>
          </a:p>
          <a:p>
            <a:pPr marL="12700">
              <a:lnSpc>
                <a:spcPts val="2795"/>
              </a:lnSpc>
              <a:spcBef>
                <a:spcPts val="100"/>
              </a:spcBef>
            </a:pPr>
            <a:r>
              <a:rPr sz="2400" spc="100" dirty="0">
                <a:solidFill>
                  <a:srgbClr val="A256FF"/>
                </a:solidFill>
                <a:latin typeface="Noto Sans Symbols"/>
                <a:cs typeface="Noto Sans Symbols"/>
              </a:rPr>
              <a:t>⬡</a:t>
            </a:r>
            <a:r>
              <a:rPr sz="1400" spc="-60" dirty="0">
                <a:solidFill>
                  <a:srgbClr val="FFFFFF"/>
                </a:solidFill>
                <a:latin typeface="Verdana"/>
                <a:cs typeface="Verdana"/>
              </a:rPr>
              <a:t>Decimal</a:t>
            </a:r>
            <a:r>
              <a:rPr sz="1400" spc="-229" dirty="0">
                <a:solidFill>
                  <a:srgbClr val="FFFFFF"/>
                </a:solidFill>
                <a:latin typeface="Verdana"/>
                <a:cs typeface="Verdana"/>
              </a:rPr>
              <a:t> </a:t>
            </a:r>
            <a:r>
              <a:rPr sz="1400" dirty="0">
                <a:solidFill>
                  <a:srgbClr val="FFFFFF"/>
                </a:solidFill>
                <a:latin typeface="Verdana"/>
                <a:cs typeface="Verdana"/>
              </a:rPr>
              <a:t>&amp;</a:t>
            </a:r>
            <a:r>
              <a:rPr sz="1400" spc="-235" dirty="0">
                <a:solidFill>
                  <a:srgbClr val="FFFFFF"/>
                </a:solidFill>
                <a:latin typeface="Verdana"/>
                <a:cs typeface="Verdana"/>
              </a:rPr>
              <a:t> </a:t>
            </a:r>
            <a:r>
              <a:rPr sz="1400" spc="-50" dirty="0">
                <a:solidFill>
                  <a:srgbClr val="FFFFFF"/>
                </a:solidFill>
                <a:latin typeface="Verdana"/>
                <a:cs typeface="Verdana"/>
              </a:rPr>
              <a:t>Binary</a:t>
            </a:r>
            <a:r>
              <a:rPr sz="1400" spc="-229" dirty="0">
                <a:solidFill>
                  <a:srgbClr val="FFFFFF"/>
                </a:solidFill>
                <a:latin typeface="Verdana"/>
                <a:cs typeface="Verdana"/>
              </a:rPr>
              <a:t> </a:t>
            </a:r>
            <a:r>
              <a:rPr sz="1400" spc="-75" dirty="0">
                <a:solidFill>
                  <a:srgbClr val="FFFFFF"/>
                </a:solidFill>
                <a:latin typeface="Verdana"/>
                <a:cs typeface="Verdana"/>
              </a:rPr>
              <a:t>numbering</a:t>
            </a:r>
            <a:r>
              <a:rPr sz="1400" spc="-225" dirty="0">
                <a:solidFill>
                  <a:srgbClr val="FFFFFF"/>
                </a:solidFill>
                <a:latin typeface="Verdana"/>
                <a:cs typeface="Verdana"/>
              </a:rPr>
              <a:t> </a:t>
            </a:r>
            <a:r>
              <a:rPr sz="1400" spc="-75" dirty="0">
                <a:solidFill>
                  <a:srgbClr val="FFFFFF"/>
                </a:solidFill>
                <a:latin typeface="Verdana"/>
                <a:cs typeface="Verdana"/>
              </a:rPr>
              <a:t>systems</a:t>
            </a:r>
            <a:r>
              <a:rPr lang="en-AE" sz="1400" spc="-75" dirty="0">
                <a:solidFill>
                  <a:srgbClr val="FFFFFF"/>
                </a:solidFill>
                <a:latin typeface="Verdana"/>
                <a:cs typeface="Verdana"/>
              </a:rPr>
              <a:t>.</a:t>
            </a:r>
            <a:endParaRPr sz="1400" dirty="0">
              <a:latin typeface="Verdana"/>
              <a:cs typeface="Verdana"/>
            </a:endParaRPr>
          </a:p>
          <a:p>
            <a:pPr marL="12700">
              <a:lnSpc>
                <a:spcPts val="2600"/>
              </a:lnSpc>
            </a:pPr>
            <a:r>
              <a:rPr lang="en-US" sz="2400" spc="100" dirty="0">
                <a:solidFill>
                  <a:srgbClr val="A256FF"/>
                </a:solidFill>
                <a:latin typeface="Noto Sans Symbols"/>
                <a:cs typeface="Noto Sans Symbols"/>
              </a:rPr>
              <a:t>⬡</a:t>
            </a:r>
            <a:r>
              <a:rPr sz="1400" spc="-5" dirty="0">
                <a:solidFill>
                  <a:srgbClr val="FFFFFF"/>
                </a:solidFill>
                <a:latin typeface="Verdana"/>
                <a:cs typeface="Verdana"/>
              </a:rPr>
              <a:t>How</a:t>
            </a:r>
            <a:r>
              <a:rPr sz="1400" spc="-145" dirty="0">
                <a:solidFill>
                  <a:srgbClr val="FFFFFF"/>
                </a:solidFill>
                <a:latin typeface="Verdana"/>
                <a:cs typeface="Verdana"/>
              </a:rPr>
              <a:t> </a:t>
            </a:r>
            <a:r>
              <a:rPr sz="1400" spc="-70" dirty="0">
                <a:solidFill>
                  <a:srgbClr val="FFFFFF"/>
                </a:solidFill>
                <a:latin typeface="Verdana"/>
                <a:cs typeface="Verdana"/>
              </a:rPr>
              <a:t>computer</a:t>
            </a:r>
            <a:r>
              <a:rPr sz="1400" spc="-270" dirty="0">
                <a:solidFill>
                  <a:srgbClr val="FFFFFF"/>
                </a:solidFill>
                <a:latin typeface="Verdana"/>
                <a:cs typeface="Verdana"/>
              </a:rPr>
              <a:t> </a:t>
            </a:r>
            <a:r>
              <a:rPr sz="1400" spc="-65" dirty="0">
                <a:solidFill>
                  <a:srgbClr val="FFFFFF"/>
                </a:solidFill>
                <a:latin typeface="Verdana"/>
                <a:cs typeface="Verdana"/>
              </a:rPr>
              <a:t>stores</a:t>
            </a:r>
            <a:r>
              <a:rPr sz="1400" spc="-215" dirty="0">
                <a:solidFill>
                  <a:srgbClr val="FFFFFF"/>
                </a:solidFill>
                <a:latin typeface="Verdana"/>
                <a:cs typeface="Verdana"/>
              </a:rPr>
              <a:t> </a:t>
            </a:r>
            <a:r>
              <a:rPr sz="1400" spc="-20" dirty="0">
                <a:solidFill>
                  <a:srgbClr val="FFFFFF"/>
                </a:solidFill>
                <a:latin typeface="Verdana"/>
                <a:cs typeface="Verdana"/>
              </a:rPr>
              <a:t>Words</a:t>
            </a:r>
            <a:r>
              <a:rPr sz="1400" spc="-220" dirty="0">
                <a:solidFill>
                  <a:srgbClr val="FFFFFF"/>
                </a:solidFill>
                <a:latin typeface="Verdana"/>
                <a:cs typeface="Verdana"/>
              </a:rPr>
              <a:t> </a:t>
            </a:r>
            <a:r>
              <a:rPr sz="1400" spc="-110" dirty="0">
                <a:solidFill>
                  <a:srgbClr val="FFFFFF"/>
                </a:solidFill>
                <a:latin typeface="Verdana"/>
                <a:cs typeface="Verdana"/>
              </a:rPr>
              <a:t>(ASCII)</a:t>
            </a:r>
            <a:r>
              <a:rPr lang="en-AE" sz="1400" spc="-110" dirty="0">
                <a:solidFill>
                  <a:srgbClr val="FFFFFF"/>
                </a:solidFill>
                <a:latin typeface="Verdana"/>
                <a:cs typeface="Verdana"/>
              </a:rPr>
              <a:t>.</a:t>
            </a:r>
            <a:endParaRPr sz="1400" dirty="0">
              <a:latin typeface="Verdana"/>
              <a:cs typeface="Verdana"/>
            </a:endParaRPr>
          </a:p>
          <a:p>
            <a:pPr marL="12700">
              <a:lnSpc>
                <a:spcPts val="2500"/>
              </a:lnSpc>
            </a:pPr>
            <a:r>
              <a:rPr sz="2400" spc="100" dirty="0">
                <a:solidFill>
                  <a:srgbClr val="A256FF"/>
                </a:solidFill>
                <a:latin typeface="Noto Sans Symbols"/>
                <a:cs typeface="Noto Sans Symbols"/>
              </a:rPr>
              <a:t>⬡</a:t>
            </a:r>
            <a:r>
              <a:rPr sz="2400" spc="-325" dirty="0">
                <a:solidFill>
                  <a:srgbClr val="A256FF"/>
                </a:solidFill>
                <a:latin typeface="Noto Sans Symbols"/>
                <a:cs typeface="Noto Sans Symbols"/>
              </a:rPr>
              <a:t> </a:t>
            </a:r>
            <a:r>
              <a:rPr sz="1400" dirty="0">
                <a:solidFill>
                  <a:srgbClr val="FFFFFF"/>
                </a:solidFill>
                <a:latin typeface="Verdana"/>
                <a:cs typeface="Verdana"/>
              </a:rPr>
              <a:t>How </a:t>
            </a:r>
            <a:r>
              <a:rPr sz="1400" spc="-70" dirty="0">
                <a:solidFill>
                  <a:srgbClr val="FFFFFF"/>
                </a:solidFill>
                <a:latin typeface="Verdana"/>
                <a:cs typeface="Verdana"/>
              </a:rPr>
              <a:t>computer </a:t>
            </a:r>
            <a:r>
              <a:rPr sz="1400" spc="-65" dirty="0">
                <a:solidFill>
                  <a:srgbClr val="FFFFFF"/>
                </a:solidFill>
                <a:latin typeface="Verdana"/>
                <a:cs typeface="Verdana"/>
              </a:rPr>
              <a:t>stores </a:t>
            </a:r>
            <a:r>
              <a:rPr sz="1400" spc="-85" dirty="0">
                <a:solidFill>
                  <a:srgbClr val="FFFFFF"/>
                </a:solidFill>
                <a:latin typeface="Verdana"/>
                <a:cs typeface="Verdana"/>
              </a:rPr>
              <a:t>Images</a:t>
            </a:r>
            <a:r>
              <a:rPr lang="en-AE" sz="1400" spc="-85" dirty="0">
                <a:solidFill>
                  <a:srgbClr val="FFFFFF"/>
                </a:solidFill>
                <a:latin typeface="Verdana"/>
                <a:cs typeface="Verdana"/>
              </a:rPr>
              <a:t>.</a:t>
            </a:r>
            <a:endParaRPr sz="1400" dirty="0">
              <a:latin typeface="Verdana"/>
              <a:cs typeface="Verdana"/>
            </a:endParaRPr>
          </a:p>
          <a:p>
            <a:pPr marL="12700">
              <a:lnSpc>
                <a:spcPts val="2505"/>
              </a:lnSpc>
            </a:pPr>
            <a:r>
              <a:rPr sz="2400" spc="100" dirty="0">
                <a:solidFill>
                  <a:srgbClr val="A256FF"/>
                </a:solidFill>
                <a:latin typeface="Noto Sans Symbols"/>
                <a:cs typeface="Noto Sans Symbols"/>
              </a:rPr>
              <a:t>⬡</a:t>
            </a:r>
            <a:r>
              <a:rPr sz="2400" spc="-325" dirty="0">
                <a:solidFill>
                  <a:srgbClr val="A256FF"/>
                </a:solidFill>
                <a:latin typeface="Noto Sans Symbols"/>
                <a:cs typeface="Noto Sans Symbols"/>
              </a:rPr>
              <a:t> </a:t>
            </a:r>
            <a:r>
              <a:rPr sz="1400" spc="-5" dirty="0">
                <a:solidFill>
                  <a:srgbClr val="FFFFFF"/>
                </a:solidFill>
                <a:latin typeface="Verdana"/>
                <a:cs typeface="Verdana"/>
              </a:rPr>
              <a:t>How </a:t>
            </a:r>
            <a:r>
              <a:rPr sz="1400" spc="-70" dirty="0">
                <a:solidFill>
                  <a:srgbClr val="FFFFFF"/>
                </a:solidFill>
                <a:latin typeface="Verdana"/>
                <a:cs typeface="Verdana"/>
              </a:rPr>
              <a:t>computer </a:t>
            </a:r>
            <a:r>
              <a:rPr sz="1400" spc="-65" dirty="0">
                <a:solidFill>
                  <a:srgbClr val="FFFFFF"/>
                </a:solidFill>
                <a:latin typeface="Verdana"/>
                <a:cs typeface="Verdana"/>
              </a:rPr>
              <a:t>stores </a:t>
            </a:r>
            <a:r>
              <a:rPr sz="1400" spc="-50" dirty="0">
                <a:solidFill>
                  <a:srgbClr val="FFFFFF"/>
                </a:solidFill>
                <a:latin typeface="Verdana"/>
                <a:cs typeface="Verdana"/>
              </a:rPr>
              <a:t>Videos</a:t>
            </a:r>
            <a:r>
              <a:rPr lang="en-AE" sz="1400" spc="-50" dirty="0">
                <a:solidFill>
                  <a:srgbClr val="FFFFFF"/>
                </a:solidFill>
                <a:latin typeface="Verdana"/>
                <a:cs typeface="Verdana"/>
              </a:rPr>
              <a:t>.</a:t>
            </a:r>
            <a:endParaRPr sz="1400" dirty="0">
              <a:latin typeface="Verdana"/>
              <a:cs typeface="Verdana"/>
            </a:endParaRPr>
          </a:p>
          <a:p>
            <a:pPr marL="12700">
              <a:lnSpc>
                <a:spcPts val="2695"/>
              </a:lnSpc>
            </a:pPr>
            <a:r>
              <a:rPr sz="2400" spc="100" dirty="0">
                <a:solidFill>
                  <a:srgbClr val="A256FF"/>
                </a:solidFill>
                <a:latin typeface="Noto Sans Symbols"/>
                <a:cs typeface="Noto Sans Symbols"/>
              </a:rPr>
              <a:t>⬡</a:t>
            </a:r>
            <a:r>
              <a:rPr sz="2400" spc="-310" dirty="0">
                <a:solidFill>
                  <a:srgbClr val="A256FF"/>
                </a:solidFill>
                <a:latin typeface="Noto Sans Symbols"/>
                <a:cs typeface="Noto Sans Symbols"/>
              </a:rPr>
              <a:t> </a:t>
            </a:r>
            <a:r>
              <a:rPr sz="1400" spc="-5" dirty="0">
                <a:solidFill>
                  <a:srgbClr val="FFFFFF"/>
                </a:solidFill>
                <a:latin typeface="Verdana"/>
                <a:cs typeface="Verdana"/>
              </a:rPr>
              <a:t>How </a:t>
            </a:r>
            <a:r>
              <a:rPr sz="1400" spc="-70" dirty="0">
                <a:solidFill>
                  <a:srgbClr val="FFFFFF"/>
                </a:solidFill>
                <a:latin typeface="Verdana"/>
                <a:cs typeface="Verdana"/>
              </a:rPr>
              <a:t>computer </a:t>
            </a:r>
            <a:r>
              <a:rPr sz="1400" spc="-65" dirty="0">
                <a:solidFill>
                  <a:srgbClr val="FFFFFF"/>
                </a:solidFill>
                <a:latin typeface="Verdana"/>
                <a:cs typeface="Verdana"/>
              </a:rPr>
              <a:t>stores </a:t>
            </a:r>
            <a:r>
              <a:rPr sz="1400" spc="-30" dirty="0">
                <a:solidFill>
                  <a:srgbClr val="FFFFFF"/>
                </a:solidFill>
                <a:latin typeface="Verdana"/>
                <a:cs typeface="Verdana"/>
              </a:rPr>
              <a:t>Audio</a:t>
            </a:r>
            <a:r>
              <a:rPr lang="en-AE" sz="1400" spc="-30" dirty="0">
                <a:solidFill>
                  <a:srgbClr val="FFFFFF"/>
                </a:solidFill>
                <a:latin typeface="Verdana"/>
                <a:cs typeface="Verdana"/>
              </a:rPr>
              <a:t>.</a:t>
            </a:r>
          </a:p>
          <a:p>
            <a:pPr marL="12700">
              <a:lnSpc>
                <a:spcPts val="2695"/>
              </a:lnSpc>
            </a:pPr>
            <a:r>
              <a:rPr lang="en-US" sz="2400" spc="100" dirty="0">
                <a:solidFill>
                  <a:srgbClr val="A256FF"/>
                </a:solidFill>
                <a:latin typeface="Noto Sans Symbols"/>
                <a:cs typeface="Noto Sans Symbols"/>
              </a:rPr>
              <a:t>⬡</a:t>
            </a:r>
            <a:r>
              <a:rPr lang="en-US" sz="2400" spc="-310" dirty="0">
                <a:solidFill>
                  <a:srgbClr val="A256FF"/>
                </a:solidFill>
                <a:latin typeface="Noto Sans Symbols"/>
                <a:cs typeface="Noto Sans Symbols"/>
              </a:rPr>
              <a:t> </a:t>
            </a:r>
            <a:r>
              <a:rPr lang="en-US" sz="1400" spc="-5" dirty="0">
                <a:solidFill>
                  <a:srgbClr val="FFFFFF"/>
                </a:solidFill>
                <a:latin typeface="Verdana"/>
                <a:cs typeface="Verdana"/>
              </a:rPr>
              <a:t>How </a:t>
            </a:r>
            <a:r>
              <a:rPr lang="en-US" sz="1400" spc="-70" dirty="0">
                <a:solidFill>
                  <a:srgbClr val="FFFFFF"/>
                </a:solidFill>
                <a:latin typeface="Verdana"/>
                <a:cs typeface="Verdana"/>
              </a:rPr>
              <a:t>computer </a:t>
            </a:r>
            <a:r>
              <a:rPr lang="en-US" sz="1400" spc="-65" dirty="0">
                <a:solidFill>
                  <a:srgbClr val="FFFFFF"/>
                </a:solidFill>
                <a:latin typeface="Verdana"/>
                <a:cs typeface="Verdana"/>
              </a:rPr>
              <a:t>share information?</a:t>
            </a:r>
          </a:p>
          <a:p>
            <a:pPr marL="12700">
              <a:lnSpc>
                <a:spcPts val="2695"/>
              </a:lnSpc>
            </a:pPr>
            <a:r>
              <a:rPr lang="en-US" sz="2400" spc="100" dirty="0">
                <a:solidFill>
                  <a:srgbClr val="A256FF"/>
                </a:solidFill>
                <a:latin typeface="Noto Sans Symbols"/>
              </a:rPr>
              <a:t>⬡</a:t>
            </a:r>
            <a:r>
              <a:rPr lang="en-US" sz="1400" spc="-65" dirty="0">
                <a:solidFill>
                  <a:srgbClr val="FFFFFF"/>
                </a:solidFill>
                <a:latin typeface="Verdana"/>
              </a:rPr>
              <a:t> Jupyter Installation (Anaconda Based)</a:t>
            </a:r>
          </a:p>
        </p:txBody>
      </p:sp>
      <p:sp>
        <p:nvSpPr>
          <p:cNvPr id="5" name="object 2">
            <a:extLst>
              <a:ext uri="{FF2B5EF4-FFF2-40B4-BE49-F238E27FC236}">
                <a16:creationId xmlns:a16="http://schemas.microsoft.com/office/drawing/2014/main" id="{313D7D1A-40A0-4AC5-B67F-0192EC62B405}"/>
              </a:ext>
            </a:extLst>
          </p:cNvPr>
          <p:cNvSpPr txBox="1"/>
          <p:nvPr/>
        </p:nvSpPr>
        <p:spPr>
          <a:xfrm>
            <a:off x="228091" y="1123015"/>
            <a:ext cx="2715260" cy="300355"/>
          </a:xfrm>
          <a:prstGeom prst="rect">
            <a:avLst/>
          </a:prstGeom>
        </p:spPr>
        <p:txBody>
          <a:bodyPr vert="horz" wrap="square" lIns="0" tIns="12700" rIns="0" bIns="0" rtlCol="0">
            <a:spAutoFit/>
          </a:bodyPr>
          <a:lstStyle/>
          <a:p>
            <a:pPr marL="12700">
              <a:lnSpc>
                <a:spcPct val="100000"/>
              </a:lnSpc>
              <a:spcBef>
                <a:spcPts val="100"/>
              </a:spcBef>
            </a:pPr>
            <a:r>
              <a:rPr lang="en-US" b="1" dirty="0">
                <a:solidFill>
                  <a:srgbClr val="FFFFFF"/>
                </a:solidFill>
                <a:latin typeface="Amasis MT Pro" panose="02040504050005020304" pitchFamily="18" charset="0"/>
                <a:cs typeface="Tahoma"/>
              </a:rPr>
              <a:t>Session outline : </a:t>
            </a:r>
            <a:endParaRPr sz="1800" b="1" dirty="0">
              <a:latin typeface="Amasis MT Pro" panose="02040504050005020304" pitchFamily="18" charset="0"/>
              <a:cs typeface="Tahoma"/>
            </a:endParaRPr>
          </a:p>
        </p:txBody>
      </p:sp>
    </p:spTree>
    <p:extLst>
      <p:ext uri="{BB962C8B-B14F-4D97-AF65-F5344CB8AC3E}">
        <p14:creationId xmlns:p14="http://schemas.microsoft.com/office/powerpoint/2010/main" val="13562961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05740" y="376427"/>
            <a:ext cx="5686425" cy="676910"/>
            <a:chOff x="205740" y="376427"/>
            <a:chExt cx="5686425" cy="676910"/>
          </a:xfrm>
        </p:grpSpPr>
        <p:sp>
          <p:nvSpPr>
            <p:cNvPr id="3" name="object 3"/>
            <p:cNvSpPr/>
            <p:nvPr/>
          </p:nvSpPr>
          <p:spPr>
            <a:xfrm>
              <a:off x="205740" y="376427"/>
              <a:ext cx="4992624" cy="67665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794504" y="376427"/>
              <a:ext cx="986027" cy="676656"/>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378195" y="376427"/>
              <a:ext cx="513588" cy="676656"/>
            </a:xfrm>
            <a:prstGeom prst="rect">
              <a:avLst/>
            </a:prstGeom>
            <a:blipFill>
              <a:blip r:embed="rId4" cstate="print"/>
              <a:stretch>
                <a:fillRect/>
              </a:stretch>
            </a:blipFill>
          </p:spPr>
          <p:txBody>
            <a:bodyPr wrap="square" lIns="0" tIns="0" rIns="0" bIns="0" rtlCol="0"/>
            <a:lstStyle/>
            <a:p>
              <a:endParaRPr/>
            </a:p>
          </p:txBody>
        </p:sp>
      </p:grpSp>
      <p:sp>
        <p:nvSpPr>
          <p:cNvPr id="6" name="object 6"/>
          <p:cNvSpPr txBox="1">
            <a:spLocks noGrp="1"/>
          </p:cNvSpPr>
          <p:nvPr>
            <p:ph type="title"/>
          </p:nvPr>
        </p:nvSpPr>
        <p:spPr>
          <a:xfrm>
            <a:off x="383844" y="448817"/>
            <a:ext cx="5334000" cy="391160"/>
          </a:xfrm>
          <a:prstGeom prst="rect">
            <a:avLst/>
          </a:prstGeom>
        </p:spPr>
        <p:txBody>
          <a:bodyPr vert="horz" wrap="square" lIns="0" tIns="12700" rIns="0" bIns="0" rtlCol="0">
            <a:spAutoFit/>
          </a:bodyPr>
          <a:lstStyle/>
          <a:p>
            <a:pPr marL="12700">
              <a:lnSpc>
                <a:spcPct val="100000"/>
              </a:lnSpc>
              <a:spcBef>
                <a:spcPts val="100"/>
              </a:spcBef>
            </a:pPr>
            <a:r>
              <a:rPr sz="2400" spc="-5" dirty="0"/>
              <a:t>How</a:t>
            </a:r>
            <a:r>
              <a:rPr sz="2400" spc="-165" dirty="0"/>
              <a:t> </a:t>
            </a:r>
            <a:r>
              <a:rPr sz="2400" spc="-30" dirty="0"/>
              <a:t>computer</a:t>
            </a:r>
            <a:r>
              <a:rPr sz="2400" spc="-225" dirty="0"/>
              <a:t> </a:t>
            </a:r>
            <a:r>
              <a:rPr sz="2400" spc="-40" dirty="0"/>
              <a:t>stores</a:t>
            </a:r>
            <a:r>
              <a:rPr sz="2400" spc="-240" dirty="0"/>
              <a:t> </a:t>
            </a:r>
            <a:r>
              <a:rPr sz="2400" spc="-5" dirty="0"/>
              <a:t>Images</a:t>
            </a:r>
            <a:r>
              <a:rPr sz="2400" spc="-125" dirty="0"/>
              <a:t> </a:t>
            </a:r>
            <a:r>
              <a:rPr sz="2400" spc="-45" dirty="0"/>
              <a:t>(</a:t>
            </a:r>
            <a:r>
              <a:rPr sz="2400" spc="-45" dirty="0">
                <a:solidFill>
                  <a:srgbClr val="FF0000"/>
                </a:solidFill>
              </a:rPr>
              <a:t>Red</a:t>
            </a:r>
            <a:r>
              <a:rPr sz="2400" spc="-45" dirty="0"/>
              <a:t>)</a:t>
            </a:r>
            <a:endParaRPr sz="2400" dirty="0"/>
          </a:p>
        </p:txBody>
      </p:sp>
      <p:grpSp>
        <p:nvGrpSpPr>
          <p:cNvPr id="7" name="object 7"/>
          <p:cNvGrpSpPr/>
          <p:nvPr/>
        </p:nvGrpSpPr>
        <p:grpSpPr>
          <a:xfrm>
            <a:off x="356615" y="841247"/>
            <a:ext cx="7777480" cy="3831590"/>
            <a:chOff x="356615" y="841247"/>
            <a:chExt cx="7777480" cy="3831590"/>
          </a:xfrm>
        </p:grpSpPr>
        <p:sp>
          <p:nvSpPr>
            <p:cNvPr id="8" name="object 8"/>
            <p:cNvSpPr/>
            <p:nvPr/>
          </p:nvSpPr>
          <p:spPr>
            <a:xfrm>
              <a:off x="5722619" y="2045208"/>
              <a:ext cx="2218944" cy="1159764"/>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5791200" y="2449067"/>
              <a:ext cx="144779" cy="423672"/>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6336792" y="1237487"/>
              <a:ext cx="1033271" cy="1208532"/>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5431536" y="841247"/>
              <a:ext cx="2702052" cy="2702052"/>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356615" y="1071371"/>
              <a:ext cx="4785360" cy="3601212"/>
            </a:xfrm>
            <a:prstGeom prst="rect">
              <a:avLst/>
            </a:prstGeom>
            <a:blipFill>
              <a:blip r:embed="rId9" cstate="print"/>
              <a:stretch>
                <a:fillRect/>
              </a:stretch>
            </a:blipFill>
          </p:spPr>
          <p:txBody>
            <a:bodyPr wrap="square" lIns="0" tIns="0" rIns="0" bIns="0" rtlCol="0"/>
            <a:lstStyle/>
            <a:p>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05740" y="376427"/>
            <a:ext cx="5998845" cy="676910"/>
            <a:chOff x="205740" y="376427"/>
            <a:chExt cx="5998845" cy="676910"/>
          </a:xfrm>
        </p:grpSpPr>
        <p:sp>
          <p:nvSpPr>
            <p:cNvPr id="3" name="object 3"/>
            <p:cNvSpPr/>
            <p:nvPr/>
          </p:nvSpPr>
          <p:spPr>
            <a:xfrm>
              <a:off x="205740" y="376427"/>
              <a:ext cx="4992624" cy="67665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794504" y="376427"/>
              <a:ext cx="1298448" cy="676656"/>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689092" y="376427"/>
              <a:ext cx="515112" cy="676656"/>
            </a:xfrm>
            <a:prstGeom prst="rect">
              <a:avLst/>
            </a:prstGeom>
            <a:blipFill>
              <a:blip r:embed="rId4" cstate="print"/>
              <a:stretch>
                <a:fillRect/>
              </a:stretch>
            </a:blipFill>
          </p:spPr>
          <p:txBody>
            <a:bodyPr wrap="square" lIns="0" tIns="0" rIns="0" bIns="0" rtlCol="0"/>
            <a:lstStyle/>
            <a:p>
              <a:endParaRPr/>
            </a:p>
          </p:txBody>
        </p:sp>
      </p:grpSp>
      <p:sp>
        <p:nvSpPr>
          <p:cNvPr id="6" name="object 6"/>
          <p:cNvSpPr txBox="1">
            <a:spLocks noGrp="1"/>
          </p:cNvSpPr>
          <p:nvPr>
            <p:ph type="title"/>
          </p:nvPr>
        </p:nvSpPr>
        <p:spPr>
          <a:xfrm>
            <a:off x="383844" y="448817"/>
            <a:ext cx="5641975" cy="391160"/>
          </a:xfrm>
          <a:prstGeom prst="rect">
            <a:avLst/>
          </a:prstGeom>
        </p:spPr>
        <p:txBody>
          <a:bodyPr vert="horz" wrap="square" lIns="0" tIns="12700" rIns="0" bIns="0" rtlCol="0">
            <a:spAutoFit/>
          </a:bodyPr>
          <a:lstStyle/>
          <a:p>
            <a:pPr marL="12700">
              <a:lnSpc>
                <a:spcPct val="100000"/>
              </a:lnSpc>
              <a:spcBef>
                <a:spcPts val="100"/>
              </a:spcBef>
            </a:pPr>
            <a:r>
              <a:rPr sz="2400" spc="-5" dirty="0"/>
              <a:t>How</a:t>
            </a:r>
            <a:r>
              <a:rPr sz="2400" spc="-160" dirty="0"/>
              <a:t> </a:t>
            </a:r>
            <a:r>
              <a:rPr sz="2400" spc="-30" dirty="0"/>
              <a:t>computer</a:t>
            </a:r>
            <a:r>
              <a:rPr sz="2400" spc="-220" dirty="0"/>
              <a:t> </a:t>
            </a:r>
            <a:r>
              <a:rPr sz="2400" spc="-40" dirty="0"/>
              <a:t>stores</a:t>
            </a:r>
            <a:r>
              <a:rPr sz="2400" spc="-240" dirty="0"/>
              <a:t> </a:t>
            </a:r>
            <a:r>
              <a:rPr sz="2400" spc="-5" dirty="0"/>
              <a:t>Images</a:t>
            </a:r>
            <a:r>
              <a:rPr sz="2400" spc="-120" dirty="0"/>
              <a:t> </a:t>
            </a:r>
            <a:r>
              <a:rPr sz="2400" spc="-70" dirty="0"/>
              <a:t>(</a:t>
            </a:r>
            <a:r>
              <a:rPr sz="2400" spc="-70" dirty="0">
                <a:solidFill>
                  <a:srgbClr val="66FF66"/>
                </a:solidFill>
              </a:rPr>
              <a:t>Green</a:t>
            </a:r>
            <a:r>
              <a:rPr sz="2400" spc="-70" dirty="0"/>
              <a:t>)</a:t>
            </a:r>
            <a:endParaRPr sz="2400" dirty="0"/>
          </a:p>
        </p:txBody>
      </p:sp>
      <p:grpSp>
        <p:nvGrpSpPr>
          <p:cNvPr id="7" name="object 7"/>
          <p:cNvGrpSpPr/>
          <p:nvPr/>
        </p:nvGrpSpPr>
        <p:grpSpPr>
          <a:xfrm>
            <a:off x="356615" y="841247"/>
            <a:ext cx="7777480" cy="3831590"/>
            <a:chOff x="356615" y="841247"/>
            <a:chExt cx="7777480" cy="3831590"/>
          </a:xfrm>
        </p:grpSpPr>
        <p:sp>
          <p:nvSpPr>
            <p:cNvPr id="8" name="object 8"/>
            <p:cNvSpPr/>
            <p:nvPr/>
          </p:nvSpPr>
          <p:spPr>
            <a:xfrm>
              <a:off x="5722619" y="2045208"/>
              <a:ext cx="2218944" cy="1159764"/>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5791200" y="2449067"/>
              <a:ext cx="144779" cy="423672"/>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6336792" y="1237487"/>
              <a:ext cx="1033271" cy="1208532"/>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5431536" y="841247"/>
              <a:ext cx="2702052" cy="2702052"/>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356615" y="1071371"/>
              <a:ext cx="4785360" cy="3601212"/>
            </a:xfrm>
            <a:prstGeom prst="rect">
              <a:avLst/>
            </a:prstGeom>
            <a:blipFill>
              <a:blip r:embed="rId9" cstate="print"/>
              <a:stretch>
                <a:fillRect/>
              </a:stretch>
            </a:blipFill>
          </p:spPr>
          <p:txBody>
            <a:bodyPr wrap="square" lIns="0" tIns="0" rIns="0" bIns="0" rtlCol="0"/>
            <a:lstStyle/>
            <a:p>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05740" y="376427"/>
            <a:ext cx="5836920" cy="676910"/>
            <a:chOff x="205740" y="376427"/>
            <a:chExt cx="5836920" cy="676910"/>
          </a:xfrm>
        </p:grpSpPr>
        <p:sp>
          <p:nvSpPr>
            <p:cNvPr id="3" name="object 3"/>
            <p:cNvSpPr/>
            <p:nvPr/>
          </p:nvSpPr>
          <p:spPr>
            <a:xfrm>
              <a:off x="205740" y="376427"/>
              <a:ext cx="4992624" cy="67665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794504" y="376427"/>
              <a:ext cx="1050036" cy="676656"/>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440680" y="376427"/>
              <a:ext cx="601979" cy="676656"/>
            </a:xfrm>
            <a:prstGeom prst="rect">
              <a:avLst/>
            </a:prstGeom>
            <a:blipFill>
              <a:blip r:embed="rId4" cstate="print"/>
              <a:stretch>
                <a:fillRect/>
              </a:stretch>
            </a:blipFill>
          </p:spPr>
          <p:txBody>
            <a:bodyPr wrap="square" lIns="0" tIns="0" rIns="0" bIns="0" rtlCol="0"/>
            <a:lstStyle/>
            <a:p>
              <a:endParaRPr/>
            </a:p>
          </p:txBody>
        </p:sp>
      </p:grpSp>
      <p:sp>
        <p:nvSpPr>
          <p:cNvPr id="6" name="object 6"/>
          <p:cNvSpPr txBox="1">
            <a:spLocks noGrp="1"/>
          </p:cNvSpPr>
          <p:nvPr>
            <p:ph type="title"/>
          </p:nvPr>
        </p:nvSpPr>
        <p:spPr>
          <a:xfrm>
            <a:off x="383844" y="448817"/>
            <a:ext cx="5394960" cy="391160"/>
          </a:xfrm>
          <a:prstGeom prst="rect">
            <a:avLst/>
          </a:prstGeom>
        </p:spPr>
        <p:txBody>
          <a:bodyPr vert="horz" wrap="square" lIns="0" tIns="12700" rIns="0" bIns="0" rtlCol="0">
            <a:spAutoFit/>
          </a:bodyPr>
          <a:lstStyle/>
          <a:p>
            <a:pPr marL="12700">
              <a:lnSpc>
                <a:spcPct val="100000"/>
              </a:lnSpc>
              <a:spcBef>
                <a:spcPts val="100"/>
              </a:spcBef>
            </a:pPr>
            <a:r>
              <a:rPr sz="2400" spc="-5" dirty="0"/>
              <a:t>How</a:t>
            </a:r>
            <a:r>
              <a:rPr sz="2400" spc="-160" dirty="0"/>
              <a:t> </a:t>
            </a:r>
            <a:r>
              <a:rPr sz="2400" spc="-30" dirty="0"/>
              <a:t>computer</a:t>
            </a:r>
            <a:r>
              <a:rPr sz="2400" spc="-220" dirty="0"/>
              <a:t> </a:t>
            </a:r>
            <a:r>
              <a:rPr sz="2400" spc="-40" dirty="0"/>
              <a:t>stores</a:t>
            </a:r>
            <a:r>
              <a:rPr sz="2400" spc="-240" dirty="0"/>
              <a:t> </a:t>
            </a:r>
            <a:r>
              <a:rPr sz="2400" spc="-5" dirty="0"/>
              <a:t>Images</a:t>
            </a:r>
            <a:r>
              <a:rPr sz="2400" spc="-120" dirty="0"/>
              <a:t> </a:t>
            </a:r>
            <a:r>
              <a:rPr sz="2400" spc="-70" dirty="0"/>
              <a:t>(</a:t>
            </a:r>
            <a:r>
              <a:rPr sz="2400" spc="-70" dirty="0">
                <a:solidFill>
                  <a:srgbClr val="22D4FF"/>
                </a:solidFill>
              </a:rPr>
              <a:t>Blue</a:t>
            </a:r>
            <a:r>
              <a:rPr sz="2400" spc="-70" dirty="0"/>
              <a:t>)</a:t>
            </a:r>
            <a:endParaRPr sz="2400" dirty="0"/>
          </a:p>
        </p:txBody>
      </p:sp>
      <p:grpSp>
        <p:nvGrpSpPr>
          <p:cNvPr id="7" name="object 7"/>
          <p:cNvGrpSpPr/>
          <p:nvPr/>
        </p:nvGrpSpPr>
        <p:grpSpPr>
          <a:xfrm>
            <a:off x="356615" y="841247"/>
            <a:ext cx="7777480" cy="3831590"/>
            <a:chOff x="356615" y="841247"/>
            <a:chExt cx="7777480" cy="3831590"/>
          </a:xfrm>
        </p:grpSpPr>
        <p:sp>
          <p:nvSpPr>
            <p:cNvPr id="8" name="object 8"/>
            <p:cNvSpPr/>
            <p:nvPr/>
          </p:nvSpPr>
          <p:spPr>
            <a:xfrm>
              <a:off x="5722619" y="2045208"/>
              <a:ext cx="2218944" cy="1159764"/>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5791200" y="2449067"/>
              <a:ext cx="144779" cy="423672"/>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6336792" y="1237487"/>
              <a:ext cx="1033271" cy="1208532"/>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5431536" y="841247"/>
              <a:ext cx="2702052" cy="2702052"/>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356615" y="1071371"/>
              <a:ext cx="4785360" cy="3601212"/>
            </a:xfrm>
            <a:prstGeom prst="rect">
              <a:avLst/>
            </a:prstGeom>
            <a:blipFill>
              <a:blip r:embed="rId9" cstate="print"/>
              <a:stretch>
                <a:fillRect/>
              </a:stretch>
            </a:blipFill>
          </p:spPr>
          <p:txBody>
            <a:bodyPr wrap="square" lIns="0" tIns="0" rIns="0" bIns="0" rtlCol="0"/>
            <a:lstStyle/>
            <a:p>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1DD32CB6-67B1-4662-9BE8-16B41E83919A}"/>
              </a:ext>
            </a:extLst>
          </p:cNvPr>
          <p:cNvSpPr txBox="1">
            <a:spLocks/>
          </p:cNvSpPr>
          <p:nvPr/>
        </p:nvSpPr>
        <p:spPr>
          <a:xfrm>
            <a:off x="218033" y="193370"/>
            <a:ext cx="2715260" cy="300355"/>
          </a:xfrm>
          <a:prstGeom prst="rect">
            <a:avLst/>
          </a:prstGeom>
        </p:spPr>
        <p:txBody>
          <a:bodyPr vert="horz" wrap="square" lIns="0" tIns="12700" rIns="0" bIns="0" rtlCol="0">
            <a:spAutoFit/>
          </a:bodyPr>
          <a:lstStyle>
            <a:lvl1pPr>
              <a:defRPr sz="1400" b="0" i="0">
                <a:solidFill>
                  <a:schemeClr val="bg1"/>
                </a:solidFill>
                <a:latin typeface="Verdana"/>
                <a:ea typeface="+mj-ea"/>
                <a:cs typeface="Verdana"/>
              </a:defRPr>
            </a:lvl1pPr>
          </a:lstStyle>
          <a:p>
            <a:pPr marL="12700">
              <a:spcBef>
                <a:spcPts val="100"/>
              </a:spcBef>
            </a:pPr>
            <a:r>
              <a:rPr lang="en-US" sz="1800" b="1" kern="0" spc="-150" dirty="0">
                <a:latin typeface="Tahoma"/>
                <a:cs typeface="Tahoma"/>
              </a:rPr>
              <a:t>Intro</a:t>
            </a:r>
            <a:r>
              <a:rPr lang="en-US" sz="1800" b="1" kern="0" spc="-254" dirty="0">
                <a:latin typeface="Tahoma"/>
                <a:cs typeface="Tahoma"/>
              </a:rPr>
              <a:t> </a:t>
            </a:r>
            <a:r>
              <a:rPr lang="en-US" sz="1800" b="1" kern="0" spc="-65" dirty="0">
                <a:latin typeface="Tahoma"/>
                <a:cs typeface="Tahoma"/>
              </a:rPr>
              <a:t>to</a:t>
            </a:r>
            <a:r>
              <a:rPr lang="en-US" sz="1800" b="1" kern="0" spc="-190" dirty="0">
                <a:latin typeface="Tahoma"/>
                <a:cs typeface="Tahoma"/>
              </a:rPr>
              <a:t> </a:t>
            </a:r>
            <a:r>
              <a:rPr lang="en-US" sz="1800" b="1" kern="0" spc="-90" dirty="0">
                <a:latin typeface="Tahoma"/>
                <a:cs typeface="Tahoma"/>
              </a:rPr>
              <a:t>Computer</a:t>
            </a:r>
            <a:r>
              <a:rPr lang="en-US" sz="1800" b="1" kern="0" spc="-254" dirty="0">
                <a:latin typeface="Tahoma"/>
                <a:cs typeface="Tahoma"/>
              </a:rPr>
              <a:t> </a:t>
            </a:r>
            <a:r>
              <a:rPr lang="en-US" sz="1800" b="1" kern="0" spc="-80" dirty="0">
                <a:latin typeface="Tahoma"/>
                <a:cs typeface="Tahoma"/>
              </a:rPr>
              <a:t>Science</a:t>
            </a:r>
            <a:endParaRPr lang="en-US" sz="1800" kern="0" dirty="0">
              <a:latin typeface="Tahoma"/>
              <a:cs typeface="Tahoma"/>
            </a:endParaRPr>
          </a:p>
        </p:txBody>
      </p:sp>
      <p:sp>
        <p:nvSpPr>
          <p:cNvPr id="7" name="object 4">
            <a:extLst>
              <a:ext uri="{FF2B5EF4-FFF2-40B4-BE49-F238E27FC236}">
                <a16:creationId xmlns:a16="http://schemas.microsoft.com/office/drawing/2014/main" id="{76200E83-4ECD-44FE-B153-25995AE469A7}"/>
              </a:ext>
            </a:extLst>
          </p:cNvPr>
          <p:cNvSpPr txBox="1">
            <a:spLocks/>
          </p:cNvSpPr>
          <p:nvPr/>
        </p:nvSpPr>
        <p:spPr>
          <a:xfrm>
            <a:off x="230612" y="1476287"/>
            <a:ext cx="5639435" cy="289823"/>
          </a:xfrm>
          <a:prstGeom prst="rect">
            <a:avLst/>
          </a:prstGeom>
        </p:spPr>
        <p:txBody>
          <a:bodyPr vert="horz" wrap="square" lIns="0" tIns="12700" rIns="0" bIns="0" rtlCol="0">
            <a:spAutoFit/>
          </a:bodyPr>
          <a:lstStyle>
            <a:lvl1pPr>
              <a:defRPr sz="1400" b="0" i="0">
                <a:solidFill>
                  <a:schemeClr val="bg1"/>
                </a:solidFill>
                <a:latin typeface="Verdana"/>
                <a:ea typeface="+mj-ea"/>
                <a:cs typeface="Verdana"/>
              </a:defRPr>
            </a:lvl1pPr>
          </a:lstStyle>
          <a:p>
            <a:pPr marL="12700">
              <a:spcBef>
                <a:spcPts val="100"/>
              </a:spcBef>
            </a:pPr>
            <a:r>
              <a:rPr lang="en-AE" sz="1800" kern="0" dirty="0">
                <a:latin typeface="Tahoma"/>
                <a:cs typeface="Tahoma"/>
              </a:rPr>
              <a:t>What is the result if R=0, G=0, B=0 ? </a:t>
            </a:r>
            <a:endParaRPr lang="en-US" sz="1800" kern="0" dirty="0">
              <a:latin typeface="Tahoma"/>
              <a:cs typeface="Tahoma"/>
            </a:endParaRPr>
          </a:p>
        </p:txBody>
      </p:sp>
      <p:grpSp>
        <p:nvGrpSpPr>
          <p:cNvPr id="3" name="Group 2">
            <a:extLst>
              <a:ext uri="{FF2B5EF4-FFF2-40B4-BE49-F238E27FC236}">
                <a16:creationId xmlns:a16="http://schemas.microsoft.com/office/drawing/2014/main" id="{ACD42B6A-33C4-4547-A07B-D3E052F9D859}"/>
              </a:ext>
            </a:extLst>
          </p:cNvPr>
          <p:cNvGrpSpPr/>
          <p:nvPr/>
        </p:nvGrpSpPr>
        <p:grpSpPr>
          <a:xfrm>
            <a:off x="990600" y="2538580"/>
            <a:ext cx="5762406" cy="911731"/>
            <a:chOff x="1112000" y="2117219"/>
            <a:chExt cx="5762406" cy="911731"/>
          </a:xfrm>
        </p:grpSpPr>
        <p:grpSp>
          <p:nvGrpSpPr>
            <p:cNvPr id="10" name="Group 9">
              <a:extLst>
                <a:ext uri="{FF2B5EF4-FFF2-40B4-BE49-F238E27FC236}">
                  <a16:creationId xmlns:a16="http://schemas.microsoft.com/office/drawing/2014/main" id="{612E9963-29FC-4952-B2A4-45F216C526DA}"/>
                </a:ext>
              </a:extLst>
            </p:cNvPr>
            <p:cNvGrpSpPr/>
            <p:nvPr/>
          </p:nvGrpSpPr>
          <p:grpSpPr>
            <a:xfrm>
              <a:off x="1751711" y="2119888"/>
              <a:ext cx="1024082" cy="909062"/>
              <a:chOff x="0" y="76194"/>
              <a:chExt cx="7353908" cy="914940"/>
            </a:xfrm>
          </p:grpSpPr>
          <p:sp>
            <p:nvSpPr>
              <p:cNvPr id="11" name="Rectangle: Rounded Corners 10">
                <a:extLst>
                  <a:ext uri="{FF2B5EF4-FFF2-40B4-BE49-F238E27FC236}">
                    <a16:creationId xmlns:a16="http://schemas.microsoft.com/office/drawing/2014/main" id="{BEDFA5C9-C63D-4CF2-8AC1-78D3677CEDE2}"/>
                  </a:ext>
                </a:extLst>
              </p:cNvPr>
              <p:cNvSpPr/>
              <p:nvPr/>
            </p:nvSpPr>
            <p:spPr>
              <a:xfrm>
                <a:off x="0" y="76194"/>
                <a:ext cx="7353908" cy="91494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US"/>
              </a:p>
            </p:txBody>
          </p:sp>
          <p:sp>
            <p:nvSpPr>
              <p:cNvPr id="12" name="Rectangle: Rounded Corners 4">
                <a:extLst>
                  <a:ext uri="{FF2B5EF4-FFF2-40B4-BE49-F238E27FC236}">
                    <a16:creationId xmlns:a16="http://schemas.microsoft.com/office/drawing/2014/main" id="{05D44398-E0A5-4F17-99FB-BD1AA182C39A}"/>
                  </a:ext>
                </a:extLst>
              </p:cNvPr>
              <p:cNvSpPr txBox="1"/>
              <p:nvPr/>
            </p:nvSpPr>
            <p:spPr>
              <a:xfrm>
                <a:off x="44664" y="120858"/>
                <a:ext cx="7264580" cy="8256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Black </a:t>
                </a:r>
              </a:p>
            </p:txBody>
          </p:sp>
        </p:grpSp>
        <p:grpSp>
          <p:nvGrpSpPr>
            <p:cNvPr id="13" name="Group 12">
              <a:extLst>
                <a:ext uri="{FF2B5EF4-FFF2-40B4-BE49-F238E27FC236}">
                  <a16:creationId xmlns:a16="http://schemas.microsoft.com/office/drawing/2014/main" id="{9DFD7A67-6A8D-41CD-8626-8A6353F0C21D}"/>
                </a:ext>
              </a:extLst>
            </p:cNvPr>
            <p:cNvGrpSpPr/>
            <p:nvPr/>
          </p:nvGrpSpPr>
          <p:grpSpPr>
            <a:xfrm>
              <a:off x="3733800" y="2117219"/>
              <a:ext cx="1024082" cy="909062"/>
              <a:chOff x="0" y="76194"/>
              <a:chExt cx="7353908" cy="914940"/>
            </a:xfrm>
          </p:grpSpPr>
          <p:sp>
            <p:nvSpPr>
              <p:cNvPr id="14" name="Rectangle: Rounded Corners 13">
                <a:extLst>
                  <a:ext uri="{FF2B5EF4-FFF2-40B4-BE49-F238E27FC236}">
                    <a16:creationId xmlns:a16="http://schemas.microsoft.com/office/drawing/2014/main" id="{45947E99-D367-4B1F-958F-200732E41BD2}"/>
                  </a:ext>
                </a:extLst>
              </p:cNvPr>
              <p:cNvSpPr/>
              <p:nvPr/>
            </p:nvSpPr>
            <p:spPr>
              <a:xfrm>
                <a:off x="0" y="76194"/>
                <a:ext cx="7353908" cy="91494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US"/>
              </a:p>
            </p:txBody>
          </p:sp>
          <p:sp>
            <p:nvSpPr>
              <p:cNvPr id="15" name="Rectangle: Rounded Corners 4">
                <a:extLst>
                  <a:ext uri="{FF2B5EF4-FFF2-40B4-BE49-F238E27FC236}">
                    <a16:creationId xmlns:a16="http://schemas.microsoft.com/office/drawing/2014/main" id="{84D648A3-6E27-4097-8C3E-2441223CC5A1}"/>
                  </a:ext>
                </a:extLst>
              </p:cNvPr>
              <p:cNvSpPr txBox="1"/>
              <p:nvPr/>
            </p:nvSpPr>
            <p:spPr>
              <a:xfrm>
                <a:off x="44666" y="120858"/>
                <a:ext cx="7264577" cy="8256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White </a:t>
                </a:r>
              </a:p>
            </p:txBody>
          </p:sp>
        </p:grpSp>
        <p:grpSp>
          <p:nvGrpSpPr>
            <p:cNvPr id="16" name="Group 15">
              <a:extLst>
                <a:ext uri="{FF2B5EF4-FFF2-40B4-BE49-F238E27FC236}">
                  <a16:creationId xmlns:a16="http://schemas.microsoft.com/office/drawing/2014/main" id="{15AAC658-3D3D-44C5-8771-F62E05CA4F8D}"/>
                </a:ext>
              </a:extLst>
            </p:cNvPr>
            <p:cNvGrpSpPr/>
            <p:nvPr/>
          </p:nvGrpSpPr>
          <p:grpSpPr>
            <a:xfrm>
              <a:off x="5850324" y="2117219"/>
              <a:ext cx="1024082" cy="909062"/>
              <a:chOff x="0" y="76194"/>
              <a:chExt cx="7353908" cy="914940"/>
            </a:xfrm>
          </p:grpSpPr>
          <p:sp>
            <p:nvSpPr>
              <p:cNvPr id="17" name="Rectangle: Rounded Corners 16">
                <a:extLst>
                  <a:ext uri="{FF2B5EF4-FFF2-40B4-BE49-F238E27FC236}">
                    <a16:creationId xmlns:a16="http://schemas.microsoft.com/office/drawing/2014/main" id="{B8600807-DD19-4EE0-924A-F8DAB1320930}"/>
                  </a:ext>
                </a:extLst>
              </p:cNvPr>
              <p:cNvSpPr/>
              <p:nvPr/>
            </p:nvSpPr>
            <p:spPr>
              <a:xfrm>
                <a:off x="0" y="76194"/>
                <a:ext cx="7353908" cy="91494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US"/>
              </a:p>
            </p:txBody>
          </p:sp>
          <p:sp>
            <p:nvSpPr>
              <p:cNvPr id="18" name="Rectangle: Rounded Corners 4">
                <a:extLst>
                  <a:ext uri="{FF2B5EF4-FFF2-40B4-BE49-F238E27FC236}">
                    <a16:creationId xmlns:a16="http://schemas.microsoft.com/office/drawing/2014/main" id="{76338257-93F1-479D-9203-E82A01B3C990}"/>
                  </a:ext>
                </a:extLst>
              </p:cNvPr>
              <p:cNvSpPr txBox="1"/>
              <p:nvPr/>
            </p:nvSpPr>
            <p:spPr>
              <a:xfrm>
                <a:off x="44664" y="120858"/>
                <a:ext cx="7264580" cy="8256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dirty="0"/>
                  <a:t>Error </a:t>
                </a:r>
                <a:endParaRPr lang="en-US" sz="2300" kern="1200" dirty="0"/>
              </a:p>
            </p:txBody>
          </p:sp>
        </p:grpSp>
        <p:sp>
          <p:nvSpPr>
            <p:cNvPr id="22" name="TextBox 21">
              <a:extLst>
                <a:ext uri="{FF2B5EF4-FFF2-40B4-BE49-F238E27FC236}">
                  <a16:creationId xmlns:a16="http://schemas.microsoft.com/office/drawing/2014/main" id="{77C89284-BED0-4DDD-9193-756C56F68D69}"/>
                </a:ext>
              </a:extLst>
            </p:cNvPr>
            <p:cNvSpPr txBox="1"/>
            <p:nvPr/>
          </p:nvSpPr>
          <p:spPr>
            <a:xfrm>
              <a:off x="1112000" y="2251723"/>
              <a:ext cx="609600" cy="523220"/>
            </a:xfrm>
            <a:prstGeom prst="rect">
              <a:avLst/>
            </a:prstGeom>
            <a:noFill/>
          </p:spPr>
          <p:txBody>
            <a:bodyPr wrap="square" rtlCol="0">
              <a:spAutoFit/>
            </a:bodyPr>
            <a:lstStyle/>
            <a:p>
              <a:r>
                <a:rPr lang="en-US" sz="2800" dirty="0">
                  <a:solidFill>
                    <a:schemeClr val="bg1"/>
                  </a:solidFill>
                </a:rPr>
                <a:t>A- </a:t>
              </a:r>
            </a:p>
          </p:txBody>
        </p:sp>
        <p:sp>
          <p:nvSpPr>
            <p:cNvPr id="23" name="TextBox 22">
              <a:extLst>
                <a:ext uri="{FF2B5EF4-FFF2-40B4-BE49-F238E27FC236}">
                  <a16:creationId xmlns:a16="http://schemas.microsoft.com/office/drawing/2014/main" id="{C28208AC-DED6-4820-A5A0-A15ADB926DE6}"/>
                </a:ext>
              </a:extLst>
            </p:cNvPr>
            <p:cNvSpPr txBox="1"/>
            <p:nvPr/>
          </p:nvSpPr>
          <p:spPr>
            <a:xfrm>
              <a:off x="5410200" y="2270342"/>
              <a:ext cx="609600" cy="523220"/>
            </a:xfrm>
            <a:prstGeom prst="rect">
              <a:avLst/>
            </a:prstGeom>
            <a:noFill/>
          </p:spPr>
          <p:txBody>
            <a:bodyPr wrap="square" rtlCol="0">
              <a:spAutoFit/>
            </a:bodyPr>
            <a:lstStyle/>
            <a:p>
              <a:r>
                <a:rPr lang="en-US" sz="2800" dirty="0">
                  <a:solidFill>
                    <a:schemeClr val="bg1"/>
                  </a:solidFill>
                </a:rPr>
                <a:t>C-</a:t>
              </a:r>
            </a:p>
          </p:txBody>
        </p:sp>
        <p:sp>
          <p:nvSpPr>
            <p:cNvPr id="24" name="TextBox 23">
              <a:extLst>
                <a:ext uri="{FF2B5EF4-FFF2-40B4-BE49-F238E27FC236}">
                  <a16:creationId xmlns:a16="http://schemas.microsoft.com/office/drawing/2014/main" id="{F04E7B88-C7F8-4F49-8736-61735EC0A819}"/>
                </a:ext>
              </a:extLst>
            </p:cNvPr>
            <p:cNvSpPr txBox="1"/>
            <p:nvPr/>
          </p:nvSpPr>
          <p:spPr>
            <a:xfrm>
              <a:off x="3286633" y="2281669"/>
              <a:ext cx="609600" cy="523220"/>
            </a:xfrm>
            <a:prstGeom prst="rect">
              <a:avLst/>
            </a:prstGeom>
            <a:noFill/>
          </p:spPr>
          <p:txBody>
            <a:bodyPr wrap="square" rtlCol="0">
              <a:spAutoFit/>
            </a:bodyPr>
            <a:lstStyle/>
            <a:p>
              <a:r>
                <a:rPr lang="en-US" sz="2800" dirty="0">
                  <a:solidFill>
                    <a:schemeClr val="bg1"/>
                  </a:solidFill>
                </a:rPr>
                <a:t>B- </a:t>
              </a:r>
            </a:p>
          </p:txBody>
        </p:sp>
      </p:grpSp>
      <p:sp>
        <p:nvSpPr>
          <p:cNvPr id="2" name="TextBox 1">
            <a:extLst>
              <a:ext uri="{FF2B5EF4-FFF2-40B4-BE49-F238E27FC236}">
                <a16:creationId xmlns:a16="http://schemas.microsoft.com/office/drawing/2014/main" id="{6830ED92-19D1-4DF2-8F41-8E39EAFA9494}"/>
              </a:ext>
            </a:extLst>
          </p:cNvPr>
          <p:cNvSpPr txBox="1"/>
          <p:nvPr/>
        </p:nvSpPr>
        <p:spPr>
          <a:xfrm>
            <a:off x="170032" y="728034"/>
            <a:ext cx="1213098" cy="400110"/>
          </a:xfrm>
          <a:prstGeom prst="rect">
            <a:avLst/>
          </a:prstGeom>
          <a:noFill/>
        </p:spPr>
        <p:txBody>
          <a:bodyPr wrap="square" rtlCol="0">
            <a:spAutoFit/>
          </a:bodyPr>
          <a:lstStyle/>
          <a:p>
            <a:r>
              <a:rPr lang="en-AE" sz="2000" b="1" dirty="0">
                <a:solidFill>
                  <a:schemeClr val="bg1"/>
                </a:solidFill>
                <a:latin typeface="Amasis MT Pro" panose="02040504050005020304" pitchFamily="18" charset="0"/>
              </a:rPr>
              <a:t>QUIZ</a:t>
            </a:r>
            <a:endParaRPr lang="en-US" sz="2000" b="1" dirty="0">
              <a:solidFill>
                <a:schemeClr val="bg1"/>
              </a:solidFill>
              <a:latin typeface="Amasis MT Pro" panose="02040504050005020304" pitchFamily="18" charset="0"/>
            </a:endParaRPr>
          </a:p>
        </p:txBody>
      </p:sp>
    </p:spTree>
    <p:extLst>
      <p:ext uri="{BB962C8B-B14F-4D97-AF65-F5344CB8AC3E}">
        <p14:creationId xmlns:p14="http://schemas.microsoft.com/office/powerpoint/2010/main" val="41785339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383844" y="448817"/>
            <a:ext cx="5562600" cy="391160"/>
          </a:xfrm>
          <a:prstGeom prst="rect">
            <a:avLst/>
          </a:prstGeom>
        </p:spPr>
        <p:txBody>
          <a:bodyPr vert="horz" wrap="square" lIns="0" tIns="12700" rIns="0" bIns="0" rtlCol="0">
            <a:spAutoFit/>
          </a:bodyPr>
          <a:lstStyle/>
          <a:p>
            <a:pPr marL="12700">
              <a:lnSpc>
                <a:spcPct val="100000"/>
              </a:lnSpc>
              <a:spcBef>
                <a:spcPts val="100"/>
              </a:spcBef>
            </a:pPr>
            <a:r>
              <a:rPr sz="2400" spc="-5" dirty="0"/>
              <a:t>How</a:t>
            </a:r>
            <a:r>
              <a:rPr sz="2400" spc="-165" dirty="0"/>
              <a:t> </a:t>
            </a:r>
            <a:r>
              <a:rPr sz="2400" spc="-30" dirty="0"/>
              <a:t>computer</a:t>
            </a:r>
            <a:r>
              <a:rPr sz="2400" spc="-220" dirty="0"/>
              <a:t> </a:t>
            </a:r>
            <a:r>
              <a:rPr sz="2400" spc="-40" dirty="0"/>
              <a:t>stores</a:t>
            </a:r>
            <a:r>
              <a:rPr sz="2400" spc="-245" dirty="0"/>
              <a:t> </a:t>
            </a:r>
            <a:r>
              <a:rPr sz="2400" spc="-5" dirty="0"/>
              <a:t>Images</a:t>
            </a:r>
            <a:r>
              <a:rPr sz="2400" spc="-120" dirty="0"/>
              <a:t> </a:t>
            </a:r>
            <a:r>
              <a:rPr sz="2400" spc="-35" dirty="0"/>
              <a:t>(</a:t>
            </a:r>
            <a:r>
              <a:rPr sz="2400" spc="-35" dirty="0">
                <a:solidFill>
                  <a:srgbClr val="171717"/>
                </a:solidFill>
              </a:rPr>
              <a:t>Black</a:t>
            </a:r>
            <a:r>
              <a:rPr sz="2400" spc="-35" dirty="0"/>
              <a:t>)</a:t>
            </a:r>
            <a:endParaRPr sz="2400" dirty="0"/>
          </a:p>
        </p:txBody>
      </p:sp>
      <p:grpSp>
        <p:nvGrpSpPr>
          <p:cNvPr id="7" name="object 7"/>
          <p:cNvGrpSpPr/>
          <p:nvPr/>
        </p:nvGrpSpPr>
        <p:grpSpPr>
          <a:xfrm>
            <a:off x="356615" y="841247"/>
            <a:ext cx="7777480" cy="3831590"/>
            <a:chOff x="356615" y="841247"/>
            <a:chExt cx="7777480" cy="3831590"/>
          </a:xfrm>
        </p:grpSpPr>
        <p:sp>
          <p:nvSpPr>
            <p:cNvPr id="8" name="object 8"/>
            <p:cNvSpPr/>
            <p:nvPr/>
          </p:nvSpPr>
          <p:spPr>
            <a:xfrm>
              <a:off x="5722619" y="2045208"/>
              <a:ext cx="2218944" cy="1159764"/>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5791200" y="2449067"/>
              <a:ext cx="144779" cy="423672"/>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6336792" y="1237487"/>
              <a:ext cx="1033271" cy="1208532"/>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5431536" y="841247"/>
              <a:ext cx="2702052" cy="2702052"/>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356615" y="1071371"/>
              <a:ext cx="4785360" cy="3601212"/>
            </a:xfrm>
            <a:prstGeom prst="rect">
              <a:avLst/>
            </a:prstGeom>
            <a:blipFill>
              <a:blip r:embed="rId6" cstate="print"/>
              <a:stretch>
                <a:fillRect/>
              </a:stretch>
            </a:blipFill>
          </p:spPr>
          <p:txBody>
            <a:bodyPr wrap="square" lIns="0" tIns="0" rIns="0" bIns="0" rtlCol="0"/>
            <a:lstStyle/>
            <a:p>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5740" y="376427"/>
            <a:ext cx="6053328" cy="676656"/>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83844" y="448817"/>
            <a:ext cx="5594985" cy="391160"/>
          </a:xfrm>
          <a:prstGeom prst="rect">
            <a:avLst/>
          </a:prstGeom>
        </p:spPr>
        <p:txBody>
          <a:bodyPr vert="horz" wrap="square" lIns="0" tIns="12700" rIns="0" bIns="0" rtlCol="0">
            <a:spAutoFit/>
          </a:bodyPr>
          <a:lstStyle/>
          <a:p>
            <a:pPr marL="12700">
              <a:lnSpc>
                <a:spcPct val="100000"/>
              </a:lnSpc>
              <a:spcBef>
                <a:spcPts val="100"/>
              </a:spcBef>
            </a:pPr>
            <a:r>
              <a:rPr sz="2400" spc="-5" dirty="0"/>
              <a:t>How</a:t>
            </a:r>
            <a:r>
              <a:rPr sz="2400" spc="-160" dirty="0"/>
              <a:t> </a:t>
            </a:r>
            <a:r>
              <a:rPr sz="2400" spc="-30" dirty="0"/>
              <a:t>computer</a:t>
            </a:r>
            <a:r>
              <a:rPr sz="2400" spc="-220" dirty="0"/>
              <a:t> </a:t>
            </a:r>
            <a:r>
              <a:rPr sz="2400" spc="-40" dirty="0"/>
              <a:t>stores</a:t>
            </a:r>
            <a:r>
              <a:rPr sz="2400" spc="-240" dirty="0"/>
              <a:t> </a:t>
            </a:r>
            <a:r>
              <a:rPr sz="2400" spc="-5" dirty="0"/>
              <a:t>Images</a:t>
            </a:r>
            <a:r>
              <a:rPr sz="2400" spc="-114" dirty="0"/>
              <a:t> </a:t>
            </a:r>
            <a:r>
              <a:rPr sz="2400" spc="-75" dirty="0"/>
              <a:t>(White)</a:t>
            </a:r>
            <a:endParaRPr sz="2400" dirty="0"/>
          </a:p>
        </p:txBody>
      </p:sp>
      <p:grpSp>
        <p:nvGrpSpPr>
          <p:cNvPr id="4" name="object 4"/>
          <p:cNvGrpSpPr/>
          <p:nvPr/>
        </p:nvGrpSpPr>
        <p:grpSpPr>
          <a:xfrm>
            <a:off x="356615" y="841247"/>
            <a:ext cx="7777480" cy="3831590"/>
            <a:chOff x="356615" y="841247"/>
            <a:chExt cx="7777480" cy="3831590"/>
          </a:xfrm>
        </p:grpSpPr>
        <p:sp>
          <p:nvSpPr>
            <p:cNvPr id="5" name="object 5"/>
            <p:cNvSpPr/>
            <p:nvPr/>
          </p:nvSpPr>
          <p:spPr>
            <a:xfrm>
              <a:off x="5722619" y="2045208"/>
              <a:ext cx="2218944" cy="1159764"/>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5791200" y="2449067"/>
              <a:ext cx="144779" cy="423672"/>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6336792" y="1237487"/>
              <a:ext cx="1033271" cy="1208532"/>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5431536" y="841247"/>
              <a:ext cx="2702052" cy="2702052"/>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356615" y="1071371"/>
              <a:ext cx="4785360" cy="3601212"/>
            </a:xfrm>
            <a:prstGeom prst="rect">
              <a:avLst/>
            </a:prstGeom>
            <a:blipFill>
              <a:blip r:embed="rId7" cstate="print"/>
              <a:stretch>
                <a:fillRect/>
              </a:stretch>
            </a:blipFill>
          </p:spPr>
          <p:txBody>
            <a:bodyPr wrap="square" lIns="0" tIns="0" rIns="0" bIns="0" rtlCol="0"/>
            <a:lstStyle/>
            <a:p>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05740" y="376427"/>
            <a:ext cx="5736590" cy="676910"/>
            <a:chOff x="205740" y="376427"/>
            <a:chExt cx="5736590" cy="676910"/>
          </a:xfrm>
        </p:grpSpPr>
        <p:sp>
          <p:nvSpPr>
            <p:cNvPr id="3" name="object 3"/>
            <p:cNvSpPr/>
            <p:nvPr/>
          </p:nvSpPr>
          <p:spPr>
            <a:xfrm>
              <a:off x="205740" y="376427"/>
              <a:ext cx="4992624" cy="67665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794504" y="376427"/>
              <a:ext cx="1036320" cy="676656"/>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428487" y="376427"/>
              <a:ext cx="513588" cy="676656"/>
            </a:xfrm>
            <a:prstGeom prst="rect">
              <a:avLst/>
            </a:prstGeom>
            <a:blipFill>
              <a:blip r:embed="rId4" cstate="print"/>
              <a:stretch>
                <a:fillRect/>
              </a:stretch>
            </a:blipFill>
          </p:spPr>
          <p:txBody>
            <a:bodyPr wrap="square" lIns="0" tIns="0" rIns="0" bIns="0" rtlCol="0"/>
            <a:lstStyle/>
            <a:p>
              <a:endParaRPr/>
            </a:p>
          </p:txBody>
        </p:sp>
      </p:grpSp>
      <p:sp>
        <p:nvSpPr>
          <p:cNvPr id="6" name="object 6"/>
          <p:cNvSpPr txBox="1">
            <a:spLocks noGrp="1"/>
          </p:cNvSpPr>
          <p:nvPr>
            <p:ph type="title"/>
          </p:nvPr>
        </p:nvSpPr>
        <p:spPr>
          <a:xfrm>
            <a:off x="383844" y="448817"/>
            <a:ext cx="5384165" cy="391160"/>
          </a:xfrm>
          <a:prstGeom prst="rect">
            <a:avLst/>
          </a:prstGeom>
        </p:spPr>
        <p:txBody>
          <a:bodyPr vert="horz" wrap="square" lIns="0" tIns="12700" rIns="0" bIns="0" rtlCol="0">
            <a:spAutoFit/>
          </a:bodyPr>
          <a:lstStyle/>
          <a:p>
            <a:pPr marL="12700">
              <a:lnSpc>
                <a:spcPct val="100000"/>
              </a:lnSpc>
              <a:spcBef>
                <a:spcPts val="100"/>
              </a:spcBef>
            </a:pPr>
            <a:r>
              <a:rPr sz="2400" spc="-5" dirty="0"/>
              <a:t>How</a:t>
            </a:r>
            <a:r>
              <a:rPr sz="2400" spc="-160" dirty="0"/>
              <a:t> </a:t>
            </a:r>
            <a:r>
              <a:rPr sz="2400" spc="-30" dirty="0"/>
              <a:t>computer</a:t>
            </a:r>
            <a:r>
              <a:rPr sz="2400" spc="-220" dirty="0"/>
              <a:t> </a:t>
            </a:r>
            <a:r>
              <a:rPr sz="2400" spc="-40" dirty="0"/>
              <a:t>stores</a:t>
            </a:r>
            <a:r>
              <a:rPr sz="2400" spc="-240" dirty="0"/>
              <a:t> </a:t>
            </a:r>
            <a:r>
              <a:rPr sz="2400" spc="-5" dirty="0"/>
              <a:t>Images</a:t>
            </a:r>
            <a:r>
              <a:rPr sz="2400" spc="-114" dirty="0"/>
              <a:t> </a:t>
            </a:r>
            <a:r>
              <a:rPr sz="2400" spc="-50" dirty="0"/>
              <a:t>(</a:t>
            </a:r>
            <a:r>
              <a:rPr sz="2400" spc="-50" dirty="0">
                <a:solidFill>
                  <a:srgbClr val="FF00FF"/>
                </a:solidFill>
              </a:rPr>
              <a:t>Pink</a:t>
            </a:r>
            <a:r>
              <a:rPr sz="2400" spc="-50" dirty="0"/>
              <a:t>)</a:t>
            </a:r>
            <a:endParaRPr sz="2400" dirty="0"/>
          </a:p>
        </p:txBody>
      </p:sp>
      <p:grpSp>
        <p:nvGrpSpPr>
          <p:cNvPr id="7" name="object 7"/>
          <p:cNvGrpSpPr/>
          <p:nvPr/>
        </p:nvGrpSpPr>
        <p:grpSpPr>
          <a:xfrm>
            <a:off x="356615" y="841247"/>
            <a:ext cx="7777480" cy="3831590"/>
            <a:chOff x="356615" y="841247"/>
            <a:chExt cx="7777480" cy="3831590"/>
          </a:xfrm>
        </p:grpSpPr>
        <p:sp>
          <p:nvSpPr>
            <p:cNvPr id="8" name="object 8"/>
            <p:cNvSpPr/>
            <p:nvPr/>
          </p:nvSpPr>
          <p:spPr>
            <a:xfrm>
              <a:off x="5722619" y="2045208"/>
              <a:ext cx="2218944" cy="1159764"/>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5791200" y="2449067"/>
              <a:ext cx="144779" cy="423672"/>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6336792" y="1237487"/>
              <a:ext cx="1033271" cy="1208532"/>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5431536" y="841247"/>
              <a:ext cx="2702052" cy="2702052"/>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356615" y="1071371"/>
              <a:ext cx="4785360" cy="3601212"/>
            </a:xfrm>
            <a:prstGeom prst="rect">
              <a:avLst/>
            </a:prstGeom>
            <a:blipFill>
              <a:blip r:embed="rId9" cstate="print"/>
              <a:stretch>
                <a:fillRect/>
              </a:stretch>
            </a:blipFill>
          </p:spPr>
          <p:txBody>
            <a:bodyPr wrap="square" lIns="0" tIns="0" rIns="0" bIns="0" rtlCol="0"/>
            <a:lstStyle/>
            <a:p>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05740" y="376427"/>
            <a:ext cx="6154420" cy="676910"/>
            <a:chOff x="205740" y="376427"/>
            <a:chExt cx="6154420" cy="676910"/>
          </a:xfrm>
        </p:grpSpPr>
        <p:sp>
          <p:nvSpPr>
            <p:cNvPr id="3" name="object 3"/>
            <p:cNvSpPr/>
            <p:nvPr/>
          </p:nvSpPr>
          <p:spPr>
            <a:xfrm>
              <a:off x="205740" y="376427"/>
              <a:ext cx="4992624" cy="67665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794504" y="376427"/>
              <a:ext cx="1365503" cy="676656"/>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757672" y="376427"/>
              <a:ext cx="601979" cy="676656"/>
            </a:xfrm>
            <a:prstGeom prst="rect">
              <a:avLst/>
            </a:prstGeom>
            <a:blipFill>
              <a:blip r:embed="rId4" cstate="print"/>
              <a:stretch>
                <a:fillRect/>
              </a:stretch>
            </a:blipFill>
          </p:spPr>
          <p:txBody>
            <a:bodyPr wrap="square" lIns="0" tIns="0" rIns="0" bIns="0" rtlCol="0"/>
            <a:lstStyle/>
            <a:p>
              <a:endParaRPr/>
            </a:p>
          </p:txBody>
        </p:sp>
      </p:grpSp>
      <p:sp>
        <p:nvSpPr>
          <p:cNvPr id="6" name="object 6"/>
          <p:cNvSpPr txBox="1">
            <a:spLocks noGrp="1"/>
          </p:cNvSpPr>
          <p:nvPr>
            <p:ph type="title"/>
          </p:nvPr>
        </p:nvSpPr>
        <p:spPr>
          <a:xfrm>
            <a:off x="383844" y="448817"/>
            <a:ext cx="5710555" cy="391160"/>
          </a:xfrm>
          <a:prstGeom prst="rect">
            <a:avLst/>
          </a:prstGeom>
        </p:spPr>
        <p:txBody>
          <a:bodyPr vert="horz" wrap="square" lIns="0" tIns="12700" rIns="0" bIns="0" rtlCol="0">
            <a:spAutoFit/>
          </a:bodyPr>
          <a:lstStyle/>
          <a:p>
            <a:pPr marL="12700">
              <a:lnSpc>
                <a:spcPct val="100000"/>
              </a:lnSpc>
              <a:spcBef>
                <a:spcPts val="100"/>
              </a:spcBef>
            </a:pPr>
            <a:r>
              <a:rPr sz="2400" spc="-5" dirty="0"/>
              <a:t>How</a:t>
            </a:r>
            <a:r>
              <a:rPr sz="2400" spc="-165" dirty="0"/>
              <a:t> </a:t>
            </a:r>
            <a:r>
              <a:rPr sz="2400" spc="-30" dirty="0"/>
              <a:t>computer</a:t>
            </a:r>
            <a:r>
              <a:rPr sz="2400" spc="-220" dirty="0"/>
              <a:t> </a:t>
            </a:r>
            <a:r>
              <a:rPr sz="2400" spc="-40" dirty="0"/>
              <a:t>stores</a:t>
            </a:r>
            <a:r>
              <a:rPr sz="2400" spc="-245" dirty="0"/>
              <a:t> </a:t>
            </a:r>
            <a:r>
              <a:rPr sz="2400" spc="-5" dirty="0"/>
              <a:t>Images</a:t>
            </a:r>
            <a:r>
              <a:rPr sz="2400" spc="-120" dirty="0"/>
              <a:t> </a:t>
            </a:r>
            <a:r>
              <a:rPr sz="2400" spc="-40" dirty="0"/>
              <a:t>(</a:t>
            </a:r>
            <a:r>
              <a:rPr sz="2400" spc="-40" dirty="0">
                <a:solidFill>
                  <a:srgbClr val="FFFF00"/>
                </a:solidFill>
              </a:rPr>
              <a:t>Yellow</a:t>
            </a:r>
            <a:r>
              <a:rPr sz="2400" spc="-40" dirty="0"/>
              <a:t>)</a:t>
            </a:r>
            <a:endParaRPr sz="2400" dirty="0"/>
          </a:p>
        </p:txBody>
      </p:sp>
      <p:grpSp>
        <p:nvGrpSpPr>
          <p:cNvPr id="7" name="object 7"/>
          <p:cNvGrpSpPr/>
          <p:nvPr/>
        </p:nvGrpSpPr>
        <p:grpSpPr>
          <a:xfrm>
            <a:off x="356615" y="841247"/>
            <a:ext cx="7777480" cy="3831590"/>
            <a:chOff x="356615" y="841247"/>
            <a:chExt cx="7777480" cy="3831590"/>
          </a:xfrm>
        </p:grpSpPr>
        <p:sp>
          <p:nvSpPr>
            <p:cNvPr id="8" name="object 8"/>
            <p:cNvSpPr/>
            <p:nvPr/>
          </p:nvSpPr>
          <p:spPr>
            <a:xfrm>
              <a:off x="5722619" y="2045208"/>
              <a:ext cx="2218944" cy="1159764"/>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5791200" y="2449067"/>
              <a:ext cx="144779" cy="423672"/>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6336792" y="1237487"/>
              <a:ext cx="1033271" cy="1208532"/>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5431536" y="841247"/>
              <a:ext cx="2702052" cy="2702052"/>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356615" y="1071371"/>
              <a:ext cx="4785360" cy="3601212"/>
            </a:xfrm>
            <a:prstGeom prst="rect">
              <a:avLst/>
            </a:prstGeom>
            <a:blipFill>
              <a:blip r:embed="rId9" cstate="print"/>
              <a:stretch>
                <a:fillRect/>
              </a:stretch>
            </a:blipFill>
          </p:spPr>
          <p:txBody>
            <a:bodyPr wrap="square" lIns="0" tIns="0" rIns="0" bIns="0" rtlCol="0"/>
            <a:lstStyle/>
            <a:p>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49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05740" y="376427"/>
            <a:ext cx="4881372" cy="676656"/>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83844" y="448817"/>
            <a:ext cx="4408170" cy="391160"/>
          </a:xfrm>
          <a:prstGeom prst="rect">
            <a:avLst/>
          </a:prstGeom>
        </p:spPr>
        <p:txBody>
          <a:bodyPr vert="horz" wrap="square" lIns="0" tIns="12700" rIns="0" bIns="0" rtlCol="0">
            <a:spAutoFit/>
          </a:bodyPr>
          <a:lstStyle/>
          <a:p>
            <a:pPr marL="12700">
              <a:lnSpc>
                <a:spcPct val="100000"/>
              </a:lnSpc>
              <a:spcBef>
                <a:spcPts val="100"/>
              </a:spcBef>
            </a:pPr>
            <a:r>
              <a:rPr sz="2400" spc="-5" dirty="0"/>
              <a:t>How </a:t>
            </a:r>
            <a:r>
              <a:rPr sz="2400" spc="-30" dirty="0"/>
              <a:t>computer </a:t>
            </a:r>
            <a:r>
              <a:rPr sz="2400" spc="-40" dirty="0"/>
              <a:t>stores</a:t>
            </a:r>
            <a:r>
              <a:rPr sz="2400" spc="-605" dirty="0"/>
              <a:t> </a:t>
            </a:r>
            <a:r>
              <a:rPr sz="2400" spc="-5" dirty="0"/>
              <a:t>Images</a:t>
            </a:r>
            <a:endParaRPr sz="2400" dirty="0"/>
          </a:p>
        </p:txBody>
      </p:sp>
      <p:grpSp>
        <p:nvGrpSpPr>
          <p:cNvPr id="5" name="object 5"/>
          <p:cNvGrpSpPr/>
          <p:nvPr/>
        </p:nvGrpSpPr>
        <p:grpSpPr>
          <a:xfrm>
            <a:off x="0" y="1095755"/>
            <a:ext cx="8745220" cy="3427729"/>
            <a:chOff x="0" y="1095755"/>
            <a:chExt cx="8745220" cy="3427729"/>
          </a:xfrm>
        </p:grpSpPr>
        <p:sp>
          <p:nvSpPr>
            <p:cNvPr id="6" name="object 6"/>
            <p:cNvSpPr/>
            <p:nvPr/>
          </p:nvSpPr>
          <p:spPr>
            <a:xfrm>
              <a:off x="5722620" y="2045208"/>
              <a:ext cx="2218944" cy="1159764"/>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5791200" y="2449067"/>
              <a:ext cx="144779" cy="423672"/>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6336791" y="1237487"/>
              <a:ext cx="1033271" cy="1208532"/>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2700527" y="1095755"/>
              <a:ext cx="6044183" cy="3427476"/>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0" y="2084831"/>
              <a:ext cx="2770632" cy="566927"/>
            </a:xfrm>
            <a:prstGeom prst="rect">
              <a:avLst/>
            </a:prstGeom>
            <a:blipFill>
              <a:blip r:embed="rId8" cstate="print"/>
              <a:stretch>
                <a:fillRect/>
              </a:stretch>
            </a:blipFill>
          </p:spPr>
          <p:txBody>
            <a:bodyPr wrap="square" lIns="0" tIns="0" rIns="0" bIns="0" rtlCol="0"/>
            <a:lstStyle/>
            <a:p>
              <a:endParaRPr/>
            </a:p>
          </p:txBody>
        </p:sp>
        <p:sp>
          <p:nvSpPr>
            <p:cNvPr id="11" name="object 11"/>
            <p:cNvSpPr/>
            <p:nvPr/>
          </p:nvSpPr>
          <p:spPr>
            <a:xfrm>
              <a:off x="0" y="2671572"/>
              <a:ext cx="2235708" cy="510539"/>
            </a:xfrm>
            <a:prstGeom prst="rect">
              <a:avLst/>
            </a:prstGeom>
            <a:blipFill>
              <a:blip r:embed="rId9" cstate="print"/>
              <a:stretch>
                <a:fillRect/>
              </a:stretch>
            </a:blipFill>
          </p:spPr>
          <p:txBody>
            <a:bodyPr wrap="square" lIns="0" tIns="0" rIns="0" bIns="0" rtlCol="0"/>
            <a:lstStyle/>
            <a:p>
              <a:endParaRPr/>
            </a:p>
          </p:txBody>
        </p:sp>
        <p:sp>
          <p:nvSpPr>
            <p:cNvPr id="12" name="object 12"/>
            <p:cNvSpPr/>
            <p:nvPr/>
          </p:nvSpPr>
          <p:spPr>
            <a:xfrm>
              <a:off x="0" y="2945891"/>
              <a:ext cx="2319528" cy="510540"/>
            </a:xfrm>
            <a:prstGeom prst="rect">
              <a:avLst/>
            </a:prstGeom>
            <a:blipFill>
              <a:blip r:embed="rId10" cstate="print"/>
              <a:stretch>
                <a:fillRect/>
              </a:stretch>
            </a:blipFill>
          </p:spPr>
          <p:txBody>
            <a:bodyPr wrap="square" lIns="0" tIns="0" rIns="0" bIns="0" rtlCol="0"/>
            <a:lstStyle/>
            <a:p>
              <a:endParaRPr/>
            </a:p>
          </p:txBody>
        </p:sp>
      </p:grpSp>
      <p:sp>
        <p:nvSpPr>
          <p:cNvPr id="13" name="object 13"/>
          <p:cNvSpPr txBox="1"/>
          <p:nvPr/>
        </p:nvSpPr>
        <p:spPr>
          <a:xfrm>
            <a:off x="120802" y="2144649"/>
            <a:ext cx="2472690" cy="1158240"/>
          </a:xfrm>
          <a:prstGeom prst="rect">
            <a:avLst/>
          </a:prstGeom>
        </p:spPr>
        <p:txBody>
          <a:bodyPr vert="horz" wrap="square" lIns="0" tIns="12700" rIns="0" bIns="0" rtlCol="0">
            <a:spAutoFit/>
          </a:bodyPr>
          <a:lstStyle/>
          <a:p>
            <a:pPr marL="12700">
              <a:lnSpc>
                <a:spcPct val="100000"/>
              </a:lnSpc>
              <a:spcBef>
                <a:spcPts val="100"/>
              </a:spcBef>
            </a:pPr>
            <a:r>
              <a:rPr sz="2000" b="1" spc="-65" dirty="0">
                <a:solidFill>
                  <a:srgbClr val="FFFFFF"/>
                </a:solidFill>
                <a:latin typeface="Tahoma"/>
                <a:cs typeface="Tahoma"/>
              </a:rPr>
              <a:t>Resolution:</a:t>
            </a:r>
            <a:r>
              <a:rPr sz="2000" b="1" spc="-210" dirty="0">
                <a:solidFill>
                  <a:srgbClr val="FFFFFF"/>
                </a:solidFill>
                <a:latin typeface="Tahoma"/>
                <a:cs typeface="Tahoma"/>
              </a:rPr>
              <a:t> </a:t>
            </a:r>
            <a:r>
              <a:rPr sz="2000" b="1" spc="-125" dirty="0">
                <a:solidFill>
                  <a:srgbClr val="FFFFFF"/>
                </a:solidFill>
                <a:latin typeface="Tahoma"/>
                <a:cs typeface="Tahoma"/>
              </a:rPr>
              <a:t>100x100</a:t>
            </a:r>
            <a:endParaRPr sz="2000">
              <a:latin typeface="Tahoma"/>
              <a:cs typeface="Tahoma"/>
            </a:endParaRPr>
          </a:p>
          <a:p>
            <a:pPr>
              <a:lnSpc>
                <a:spcPct val="100000"/>
              </a:lnSpc>
              <a:spcBef>
                <a:spcPts val="20"/>
              </a:spcBef>
            </a:pPr>
            <a:endParaRPr sz="1800">
              <a:latin typeface="Tahoma"/>
              <a:cs typeface="Tahoma"/>
            </a:endParaRPr>
          </a:p>
          <a:p>
            <a:pPr marL="12700">
              <a:lnSpc>
                <a:spcPct val="100000"/>
              </a:lnSpc>
            </a:pPr>
            <a:r>
              <a:rPr sz="1800" spc="-15" dirty="0">
                <a:solidFill>
                  <a:srgbClr val="FFFFFF"/>
                </a:solidFill>
                <a:latin typeface="Verdana"/>
                <a:cs typeface="Verdana"/>
              </a:rPr>
              <a:t>Width</a:t>
            </a:r>
            <a:r>
              <a:rPr sz="1800" spc="-160" dirty="0">
                <a:solidFill>
                  <a:srgbClr val="FFFFFF"/>
                </a:solidFill>
                <a:latin typeface="Verdana"/>
                <a:cs typeface="Verdana"/>
              </a:rPr>
              <a:t> </a:t>
            </a:r>
            <a:r>
              <a:rPr sz="1800" dirty="0">
                <a:solidFill>
                  <a:srgbClr val="FFFFFF"/>
                </a:solidFill>
                <a:latin typeface="Verdana"/>
                <a:cs typeface="Verdana"/>
              </a:rPr>
              <a:t>:</a:t>
            </a:r>
            <a:r>
              <a:rPr sz="1800" spc="-475" dirty="0">
                <a:solidFill>
                  <a:srgbClr val="FFFFFF"/>
                </a:solidFill>
                <a:latin typeface="Verdana"/>
                <a:cs typeface="Verdana"/>
              </a:rPr>
              <a:t> </a:t>
            </a:r>
            <a:r>
              <a:rPr sz="1800" spc="-90" dirty="0">
                <a:solidFill>
                  <a:srgbClr val="FFFFFF"/>
                </a:solidFill>
                <a:latin typeface="Verdana"/>
                <a:cs typeface="Verdana"/>
              </a:rPr>
              <a:t>100</a:t>
            </a:r>
            <a:r>
              <a:rPr sz="1800" spc="-254" dirty="0">
                <a:solidFill>
                  <a:srgbClr val="FFFFFF"/>
                </a:solidFill>
                <a:latin typeface="Verdana"/>
                <a:cs typeface="Verdana"/>
              </a:rPr>
              <a:t> </a:t>
            </a:r>
            <a:r>
              <a:rPr sz="1800" spc="-25" dirty="0">
                <a:solidFill>
                  <a:srgbClr val="FFFFFF"/>
                </a:solidFill>
                <a:latin typeface="Verdana"/>
                <a:cs typeface="Verdana"/>
              </a:rPr>
              <a:t>pixels</a:t>
            </a:r>
            <a:endParaRPr sz="1800">
              <a:latin typeface="Verdana"/>
              <a:cs typeface="Verdana"/>
            </a:endParaRPr>
          </a:p>
          <a:p>
            <a:pPr marL="12700">
              <a:lnSpc>
                <a:spcPct val="100000"/>
              </a:lnSpc>
              <a:spcBef>
                <a:spcPts val="5"/>
              </a:spcBef>
            </a:pPr>
            <a:r>
              <a:rPr sz="1800" spc="-40" dirty="0">
                <a:solidFill>
                  <a:srgbClr val="FFFFFF"/>
                </a:solidFill>
                <a:latin typeface="Verdana"/>
                <a:cs typeface="Verdana"/>
              </a:rPr>
              <a:t>Height: </a:t>
            </a:r>
            <a:r>
              <a:rPr sz="1800" spc="-110" dirty="0">
                <a:solidFill>
                  <a:srgbClr val="FFFFFF"/>
                </a:solidFill>
                <a:latin typeface="Verdana"/>
                <a:cs typeface="Verdana"/>
              </a:rPr>
              <a:t>100</a:t>
            </a:r>
            <a:r>
              <a:rPr sz="1800" spc="-440" dirty="0">
                <a:solidFill>
                  <a:srgbClr val="FFFFFF"/>
                </a:solidFill>
                <a:latin typeface="Verdana"/>
                <a:cs typeface="Verdana"/>
              </a:rPr>
              <a:t> </a:t>
            </a:r>
            <a:r>
              <a:rPr sz="1800" spc="-25" dirty="0">
                <a:solidFill>
                  <a:srgbClr val="FFFFFF"/>
                </a:solidFill>
                <a:latin typeface="Verdana"/>
                <a:cs typeface="Verdana"/>
              </a:rPr>
              <a:t>pixels</a:t>
            </a:r>
            <a:endParaRPr sz="1800">
              <a:latin typeface="Verdana"/>
              <a:cs typeface="Verdan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8033" y="193370"/>
            <a:ext cx="2715260" cy="300355"/>
          </a:xfrm>
          <a:prstGeom prst="rect">
            <a:avLst/>
          </a:prstGeom>
        </p:spPr>
        <p:txBody>
          <a:bodyPr vert="horz" wrap="square" lIns="0" tIns="12700" rIns="0" bIns="0" rtlCol="0">
            <a:spAutoFit/>
          </a:bodyPr>
          <a:lstStyle/>
          <a:p>
            <a:pPr marL="12700">
              <a:lnSpc>
                <a:spcPct val="100000"/>
              </a:lnSpc>
              <a:spcBef>
                <a:spcPts val="100"/>
              </a:spcBef>
            </a:pPr>
            <a:r>
              <a:rPr sz="1800" b="1" spc="-150" dirty="0">
                <a:solidFill>
                  <a:srgbClr val="FFFFFF"/>
                </a:solidFill>
                <a:latin typeface="Tahoma"/>
                <a:cs typeface="Tahoma"/>
              </a:rPr>
              <a:t>Intro</a:t>
            </a:r>
            <a:r>
              <a:rPr sz="1800" b="1" spc="-254" dirty="0">
                <a:solidFill>
                  <a:srgbClr val="FFFFFF"/>
                </a:solidFill>
                <a:latin typeface="Tahoma"/>
                <a:cs typeface="Tahoma"/>
              </a:rPr>
              <a:t> </a:t>
            </a:r>
            <a:r>
              <a:rPr sz="1800" b="1" spc="-65" dirty="0">
                <a:solidFill>
                  <a:srgbClr val="FFFFFF"/>
                </a:solidFill>
                <a:latin typeface="Tahoma"/>
                <a:cs typeface="Tahoma"/>
              </a:rPr>
              <a:t>to</a:t>
            </a:r>
            <a:r>
              <a:rPr sz="1800" b="1" spc="-190" dirty="0">
                <a:solidFill>
                  <a:srgbClr val="FFFFFF"/>
                </a:solidFill>
                <a:latin typeface="Tahoma"/>
                <a:cs typeface="Tahoma"/>
              </a:rPr>
              <a:t> </a:t>
            </a:r>
            <a:r>
              <a:rPr sz="1800" b="1" spc="-90" dirty="0">
                <a:solidFill>
                  <a:srgbClr val="FFFFFF"/>
                </a:solidFill>
                <a:latin typeface="Tahoma"/>
                <a:cs typeface="Tahoma"/>
              </a:rPr>
              <a:t>Computer</a:t>
            </a:r>
            <a:r>
              <a:rPr sz="1800" b="1" spc="-254" dirty="0">
                <a:solidFill>
                  <a:srgbClr val="FFFFFF"/>
                </a:solidFill>
                <a:latin typeface="Tahoma"/>
                <a:cs typeface="Tahoma"/>
              </a:rPr>
              <a:t> </a:t>
            </a:r>
            <a:r>
              <a:rPr sz="1800" b="1" spc="-80" dirty="0">
                <a:solidFill>
                  <a:srgbClr val="FFFFFF"/>
                </a:solidFill>
                <a:latin typeface="Tahoma"/>
                <a:cs typeface="Tahoma"/>
              </a:rPr>
              <a:t>Science</a:t>
            </a:r>
            <a:endParaRPr sz="1800" dirty="0">
              <a:latin typeface="Tahoma"/>
              <a:cs typeface="Tahoma"/>
            </a:endParaRPr>
          </a:p>
        </p:txBody>
      </p:sp>
      <p:sp>
        <p:nvSpPr>
          <p:cNvPr id="3" name="object 3"/>
          <p:cNvSpPr txBox="1">
            <a:spLocks noGrp="1"/>
          </p:cNvSpPr>
          <p:nvPr>
            <p:ph type="title"/>
          </p:nvPr>
        </p:nvSpPr>
        <p:spPr>
          <a:xfrm>
            <a:off x="228091" y="1761490"/>
            <a:ext cx="2566670" cy="371897"/>
          </a:xfrm>
          <a:prstGeom prst="rect">
            <a:avLst/>
          </a:prstGeom>
        </p:spPr>
        <p:txBody>
          <a:bodyPr vert="horz" wrap="square" lIns="0" tIns="12700" rIns="0" bIns="0" rtlCol="0">
            <a:spAutoFit/>
          </a:bodyPr>
          <a:lstStyle/>
          <a:p>
            <a:pPr marL="12700">
              <a:lnSpc>
                <a:spcPts val="2790"/>
              </a:lnSpc>
              <a:spcBef>
                <a:spcPts val="100"/>
              </a:spcBef>
            </a:pPr>
            <a:r>
              <a:rPr sz="2400" spc="100" dirty="0">
                <a:solidFill>
                  <a:srgbClr val="A256FF"/>
                </a:solidFill>
                <a:latin typeface="Noto Sans Symbols"/>
                <a:cs typeface="Noto Sans Symbols"/>
              </a:rPr>
              <a:t>⬡</a:t>
            </a:r>
            <a:r>
              <a:rPr spc="-100" dirty="0"/>
              <a:t>What</a:t>
            </a:r>
            <a:r>
              <a:rPr spc="-270" dirty="0"/>
              <a:t> </a:t>
            </a:r>
            <a:r>
              <a:rPr lang="ar-AE" spc="-270" dirty="0"/>
              <a:t> </a:t>
            </a:r>
            <a:r>
              <a:rPr spc="-65" dirty="0"/>
              <a:t>is</a:t>
            </a:r>
            <a:r>
              <a:rPr spc="-295" dirty="0"/>
              <a:t> </a:t>
            </a:r>
            <a:r>
              <a:rPr lang="ar-AE" spc="-295" dirty="0"/>
              <a:t> </a:t>
            </a:r>
            <a:r>
              <a:rPr spc="-114" dirty="0"/>
              <a:t>Computer</a:t>
            </a:r>
            <a:r>
              <a:rPr spc="-265" dirty="0"/>
              <a:t> </a:t>
            </a:r>
            <a:r>
              <a:rPr dirty="0"/>
              <a:t>?</a:t>
            </a:r>
            <a:endParaRPr sz="2400" dirty="0">
              <a:latin typeface="Noto Sans Symbols"/>
              <a:cs typeface="Noto Sans Symbols"/>
            </a:endParaRPr>
          </a:p>
        </p:txBody>
      </p:sp>
      <p:sp>
        <p:nvSpPr>
          <p:cNvPr id="4" name="object 4"/>
          <p:cNvSpPr txBox="1"/>
          <p:nvPr/>
        </p:nvSpPr>
        <p:spPr>
          <a:xfrm>
            <a:off x="218033" y="2133387"/>
            <a:ext cx="4039109" cy="2757165"/>
          </a:xfrm>
          <a:prstGeom prst="rect">
            <a:avLst/>
          </a:prstGeom>
        </p:spPr>
        <p:txBody>
          <a:bodyPr vert="horz" wrap="square" lIns="0" tIns="12700" rIns="0" bIns="0" rtlCol="0">
            <a:spAutoFit/>
          </a:bodyPr>
          <a:lstStyle/>
          <a:p>
            <a:pPr marL="12700">
              <a:lnSpc>
                <a:spcPts val="2795"/>
              </a:lnSpc>
              <a:spcBef>
                <a:spcPts val="100"/>
              </a:spcBef>
            </a:pPr>
            <a:r>
              <a:rPr lang="en-US" sz="2400" spc="100" dirty="0">
                <a:solidFill>
                  <a:srgbClr val="A256FF"/>
                </a:solidFill>
                <a:latin typeface="Noto Sans Symbols"/>
              </a:rPr>
              <a:t>⬡</a:t>
            </a:r>
            <a:r>
              <a:rPr lang="en-US" sz="1400" spc="-50" dirty="0">
                <a:solidFill>
                  <a:srgbClr val="FFFFFF"/>
                </a:solidFill>
                <a:latin typeface="Verdana"/>
              </a:rPr>
              <a:t>How Computers Work ?</a:t>
            </a:r>
            <a:endParaRPr lang="ar-EG" sz="1400" spc="-50" dirty="0">
              <a:solidFill>
                <a:srgbClr val="FFFFFF"/>
              </a:solidFill>
              <a:latin typeface="Verdana"/>
            </a:endParaRPr>
          </a:p>
          <a:p>
            <a:pPr marL="12700">
              <a:lnSpc>
                <a:spcPts val="2795"/>
              </a:lnSpc>
              <a:spcBef>
                <a:spcPts val="100"/>
              </a:spcBef>
            </a:pPr>
            <a:r>
              <a:rPr sz="2400" spc="100" dirty="0">
                <a:solidFill>
                  <a:srgbClr val="A256FF"/>
                </a:solidFill>
                <a:latin typeface="Noto Sans Symbols"/>
                <a:cs typeface="Noto Sans Symbols"/>
              </a:rPr>
              <a:t>⬡</a:t>
            </a:r>
            <a:r>
              <a:rPr sz="1400" spc="-60" dirty="0">
                <a:solidFill>
                  <a:srgbClr val="FFFFFF"/>
                </a:solidFill>
                <a:latin typeface="Verdana"/>
                <a:cs typeface="Verdana"/>
              </a:rPr>
              <a:t>Decimal</a:t>
            </a:r>
            <a:r>
              <a:rPr sz="1400" spc="-229" dirty="0">
                <a:solidFill>
                  <a:srgbClr val="FFFFFF"/>
                </a:solidFill>
                <a:latin typeface="Verdana"/>
                <a:cs typeface="Verdana"/>
              </a:rPr>
              <a:t> </a:t>
            </a:r>
            <a:r>
              <a:rPr sz="1400" dirty="0">
                <a:solidFill>
                  <a:srgbClr val="FFFFFF"/>
                </a:solidFill>
                <a:latin typeface="Verdana"/>
                <a:cs typeface="Verdana"/>
              </a:rPr>
              <a:t>&amp;</a:t>
            </a:r>
            <a:r>
              <a:rPr sz="1400" spc="-235" dirty="0">
                <a:solidFill>
                  <a:srgbClr val="FFFFFF"/>
                </a:solidFill>
                <a:latin typeface="Verdana"/>
                <a:cs typeface="Verdana"/>
              </a:rPr>
              <a:t> </a:t>
            </a:r>
            <a:r>
              <a:rPr sz="1400" spc="-50" dirty="0">
                <a:solidFill>
                  <a:srgbClr val="FFFFFF"/>
                </a:solidFill>
                <a:latin typeface="Verdana"/>
                <a:cs typeface="Verdana"/>
              </a:rPr>
              <a:t>Binary</a:t>
            </a:r>
            <a:r>
              <a:rPr sz="1400" spc="-229" dirty="0">
                <a:solidFill>
                  <a:srgbClr val="FFFFFF"/>
                </a:solidFill>
                <a:latin typeface="Verdana"/>
                <a:cs typeface="Verdana"/>
              </a:rPr>
              <a:t> </a:t>
            </a:r>
            <a:r>
              <a:rPr sz="1400" spc="-75" dirty="0">
                <a:solidFill>
                  <a:srgbClr val="FFFFFF"/>
                </a:solidFill>
                <a:latin typeface="Verdana"/>
                <a:cs typeface="Verdana"/>
              </a:rPr>
              <a:t>numbering</a:t>
            </a:r>
            <a:r>
              <a:rPr sz="1400" spc="-225" dirty="0">
                <a:solidFill>
                  <a:srgbClr val="FFFFFF"/>
                </a:solidFill>
                <a:latin typeface="Verdana"/>
                <a:cs typeface="Verdana"/>
              </a:rPr>
              <a:t> </a:t>
            </a:r>
            <a:r>
              <a:rPr sz="1400" spc="-75" dirty="0">
                <a:solidFill>
                  <a:srgbClr val="FFFFFF"/>
                </a:solidFill>
                <a:latin typeface="Verdana"/>
                <a:cs typeface="Verdana"/>
              </a:rPr>
              <a:t>systems</a:t>
            </a:r>
            <a:r>
              <a:rPr lang="en-AE" sz="1400" spc="-75" dirty="0">
                <a:solidFill>
                  <a:srgbClr val="FFFFFF"/>
                </a:solidFill>
                <a:latin typeface="Verdana"/>
                <a:cs typeface="Verdana"/>
              </a:rPr>
              <a:t>.</a:t>
            </a:r>
            <a:endParaRPr sz="1400" dirty="0">
              <a:latin typeface="Verdana"/>
              <a:cs typeface="Verdana"/>
            </a:endParaRPr>
          </a:p>
          <a:p>
            <a:pPr marL="12700">
              <a:lnSpc>
                <a:spcPts val="2600"/>
              </a:lnSpc>
            </a:pPr>
            <a:r>
              <a:rPr lang="en-US" sz="2400" spc="100" dirty="0">
                <a:solidFill>
                  <a:srgbClr val="A256FF"/>
                </a:solidFill>
                <a:latin typeface="Noto Sans Symbols"/>
                <a:cs typeface="Noto Sans Symbols"/>
              </a:rPr>
              <a:t>⬡</a:t>
            </a:r>
            <a:r>
              <a:rPr sz="1400" spc="-5" dirty="0">
                <a:solidFill>
                  <a:srgbClr val="FFFFFF"/>
                </a:solidFill>
                <a:latin typeface="Verdana"/>
                <a:cs typeface="Verdana"/>
              </a:rPr>
              <a:t>How</a:t>
            </a:r>
            <a:r>
              <a:rPr sz="1400" spc="-145" dirty="0">
                <a:solidFill>
                  <a:srgbClr val="FFFFFF"/>
                </a:solidFill>
                <a:latin typeface="Verdana"/>
                <a:cs typeface="Verdana"/>
              </a:rPr>
              <a:t> </a:t>
            </a:r>
            <a:r>
              <a:rPr sz="1400" spc="-70" dirty="0">
                <a:solidFill>
                  <a:srgbClr val="FFFFFF"/>
                </a:solidFill>
                <a:latin typeface="Verdana"/>
                <a:cs typeface="Verdana"/>
              </a:rPr>
              <a:t>computer</a:t>
            </a:r>
            <a:r>
              <a:rPr sz="1400" spc="-270" dirty="0">
                <a:solidFill>
                  <a:srgbClr val="FFFFFF"/>
                </a:solidFill>
                <a:latin typeface="Verdana"/>
                <a:cs typeface="Verdana"/>
              </a:rPr>
              <a:t> </a:t>
            </a:r>
            <a:r>
              <a:rPr sz="1400" spc="-65" dirty="0">
                <a:solidFill>
                  <a:srgbClr val="FFFFFF"/>
                </a:solidFill>
                <a:latin typeface="Verdana"/>
                <a:cs typeface="Verdana"/>
              </a:rPr>
              <a:t>stores</a:t>
            </a:r>
            <a:r>
              <a:rPr sz="1400" spc="-215" dirty="0">
                <a:solidFill>
                  <a:srgbClr val="FFFFFF"/>
                </a:solidFill>
                <a:latin typeface="Verdana"/>
                <a:cs typeface="Verdana"/>
              </a:rPr>
              <a:t> </a:t>
            </a:r>
            <a:r>
              <a:rPr sz="1400" spc="-20" dirty="0">
                <a:solidFill>
                  <a:srgbClr val="FFFFFF"/>
                </a:solidFill>
                <a:latin typeface="Verdana"/>
                <a:cs typeface="Verdana"/>
              </a:rPr>
              <a:t>Words</a:t>
            </a:r>
            <a:r>
              <a:rPr sz="1400" spc="-220" dirty="0">
                <a:solidFill>
                  <a:srgbClr val="FFFFFF"/>
                </a:solidFill>
                <a:latin typeface="Verdana"/>
                <a:cs typeface="Verdana"/>
              </a:rPr>
              <a:t> </a:t>
            </a:r>
            <a:r>
              <a:rPr sz="1400" spc="-110" dirty="0">
                <a:solidFill>
                  <a:srgbClr val="FFFFFF"/>
                </a:solidFill>
                <a:latin typeface="Verdana"/>
                <a:cs typeface="Verdana"/>
              </a:rPr>
              <a:t>(ASCII)</a:t>
            </a:r>
            <a:r>
              <a:rPr lang="en-AE" sz="1400" spc="-110" dirty="0">
                <a:solidFill>
                  <a:srgbClr val="FFFFFF"/>
                </a:solidFill>
                <a:latin typeface="Verdana"/>
                <a:cs typeface="Verdana"/>
              </a:rPr>
              <a:t>.</a:t>
            </a:r>
            <a:endParaRPr sz="1400" dirty="0">
              <a:latin typeface="Verdana"/>
              <a:cs typeface="Verdana"/>
            </a:endParaRPr>
          </a:p>
          <a:p>
            <a:pPr marL="12700">
              <a:lnSpc>
                <a:spcPts val="2500"/>
              </a:lnSpc>
            </a:pPr>
            <a:r>
              <a:rPr sz="2400" spc="100" dirty="0">
                <a:solidFill>
                  <a:srgbClr val="A256FF"/>
                </a:solidFill>
                <a:latin typeface="Noto Sans Symbols"/>
                <a:cs typeface="Noto Sans Symbols"/>
              </a:rPr>
              <a:t>⬡</a:t>
            </a:r>
            <a:r>
              <a:rPr sz="2400" spc="-325" dirty="0">
                <a:solidFill>
                  <a:srgbClr val="A256FF"/>
                </a:solidFill>
                <a:latin typeface="Noto Sans Symbols"/>
                <a:cs typeface="Noto Sans Symbols"/>
              </a:rPr>
              <a:t> </a:t>
            </a:r>
            <a:r>
              <a:rPr sz="1400" dirty="0">
                <a:solidFill>
                  <a:srgbClr val="FFFFFF"/>
                </a:solidFill>
                <a:latin typeface="Verdana"/>
                <a:cs typeface="Verdana"/>
              </a:rPr>
              <a:t>How </a:t>
            </a:r>
            <a:r>
              <a:rPr sz="1400" spc="-70" dirty="0">
                <a:solidFill>
                  <a:srgbClr val="FFFFFF"/>
                </a:solidFill>
                <a:latin typeface="Verdana"/>
                <a:cs typeface="Verdana"/>
              </a:rPr>
              <a:t>computer </a:t>
            </a:r>
            <a:r>
              <a:rPr sz="1400" spc="-65" dirty="0">
                <a:solidFill>
                  <a:srgbClr val="FFFFFF"/>
                </a:solidFill>
                <a:latin typeface="Verdana"/>
                <a:cs typeface="Verdana"/>
              </a:rPr>
              <a:t>stores </a:t>
            </a:r>
            <a:r>
              <a:rPr sz="1400" spc="-85" dirty="0">
                <a:solidFill>
                  <a:srgbClr val="FFFFFF"/>
                </a:solidFill>
                <a:latin typeface="Verdana"/>
                <a:cs typeface="Verdana"/>
              </a:rPr>
              <a:t>Images</a:t>
            </a:r>
            <a:r>
              <a:rPr lang="en-AE" sz="1400" spc="-85" dirty="0">
                <a:solidFill>
                  <a:srgbClr val="FFFFFF"/>
                </a:solidFill>
                <a:latin typeface="Verdana"/>
                <a:cs typeface="Verdana"/>
              </a:rPr>
              <a:t>.</a:t>
            </a:r>
            <a:endParaRPr sz="1400" dirty="0">
              <a:latin typeface="Verdana"/>
              <a:cs typeface="Verdana"/>
            </a:endParaRPr>
          </a:p>
          <a:p>
            <a:pPr marL="12700">
              <a:lnSpc>
                <a:spcPts val="2505"/>
              </a:lnSpc>
            </a:pPr>
            <a:r>
              <a:rPr sz="2400" spc="100" dirty="0">
                <a:solidFill>
                  <a:srgbClr val="A256FF"/>
                </a:solidFill>
                <a:latin typeface="Noto Sans Symbols"/>
                <a:cs typeface="Noto Sans Symbols"/>
              </a:rPr>
              <a:t>⬡</a:t>
            </a:r>
            <a:r>
              <a:rPr sz="2400" spc="-325" dirty="0">
                <a:solidFill>
                  <a:srgbClr val="A256FF"/>
                </a:solidFill>
                <a:latin typeface="Noto Sans Symbols"/>
                <a:cs typeface="Noto Sans Symbols"/>
              </a:rPr>
              <a:t> </a:t>
            </a:r>
            <a:r>
              <a:rPr sz="1400" b="1" u="sng" spc="-5" dirty="0">
                <a:solidFill>
                  <a:srgbClr val="FFFFFF"/>
                </a:solidFill>
                <a:latin typeface="Verdana"/>
                <a:cs typeface="Verdana"/>
              </a:rPr>
              <a:t>How </a:t>
            </a:r>
            <a:r>
              <a:rPr sz="1400" b="1" u="sng" spc="-70" dirty="0">
                <a:solidFill>
                  <a:srgbClr val="FFFFFF"/>
                </a:solidFill>
                <a:latin typeface="Verdana"/>
                <a:cs typeface="Verdana"/>
              </a:rPr>
              <a:t>computer </a:t>
            </a:r>
            <a:r>
              <a:rPr sz="1400" b="1" u="sng" spc="-65" dirty="0">
                <a:solidFill>
                  <a:srgbClr val="FFFFFF"/>
                </a:solidFill>
                <a:latin typeface="Verdana"/>
                <a:cs typeface="Verdana"/>
              </a:rPr>
              <a:t>stores </a:t>
            </a:r>
            <a:r>
              <a:rPr sz="1400" b="1" u="sng" spc="-50" dirty="0">
                <a:solidFill>
                  <a:srgbClr val="FFFFFF"/>
                </a:solidFill>
                <a:latin typeface="Verdana"/>
                <a:cs typeface="Verdana"/>
              </a:rPr>
              <a:t>Videos</a:t>
            </a:r>
            <a:r>
              <a:rPr lang="en-AE" sz="1400" b="1" u="sng" spc="-50" dirty="0">
                <a:solidFill>
                  <a:srgbClr val="FFFFFF"/>
                </a:solidFill>
                <a:latin typeface="Verdana"/>
                <a:cs typeface="Verdana"/>
              </a:rPr>
              <a:t>.</a:t>
            </a:r>
            <a:endParaRPr sz="1400" b="1" u="sng" dirty="0">
              <a:latin typeface="Verdana"/>
              <a:cs typeface="Verdana"/>
            </a:endParaRPr>
          </a:p>
          <a:p>
            <a:pPr marL="12700">
              <a:lnSpc>
                <a:spcPts val="2695"/>
              </a:lnSpc>
            </a:pPr>
            <a:r>
              <a:rPr sz="2400" spc="100" dirty="0">
                <a:solidFill>
                  <a:srgbClr val="A256FF"/>
                </a:solidFill>
                <a:latin typeface="Noto Sans Symbols"/>
                <a:cs typeface="Noto Sans Symbols"/>
              </a:rPr>
              <a:t>⬡</a:t>
            </a:r>
            <a:r>
              <a:rPr sz="2400" spc="-310" dirty="0">
                <a:solidFill>
                  <a:srgbClr val="A256FF"/>
                </a:solidFill>
                <a:latin typeface="Noto Sans Symbols"/>
                <a:cs typeface="Noto Sans Symbols"/>
              </a:rPr>
              <a:t> </a:t>
            </a:r>
            <a:r>
              <a:rPr sz="1400" spc="-5" dirty="0">
                <a:solidFill>
                  <a:srgbClr val="FFFFFF"/>
                </a:solidFill>
                <a:latin typeface="Verdana"/>
                <a:cs typeface="Verdana"/>
              </a:rPr>
              <a:t>How </a:t>
            </a:r>
            <a:r>
              <a:rPr sz="1400" spc="-70" dirty="0">
                <a:solidFill>
                  <a:srgbClr val="FFFFFF"/>
                </a:solidFill>
                <a:latin typeface="Verdana"/>
                <a:cs typeface="Verdana"/>
              </a:rPr>
              <a:t>computer </a:t>
            </a:r>
            <a:r>
              <a:rPr sz="1400" spc="-65" dirty="0">
                <a:solidFill>
                  <a:srgbClr val="FFFFFF"/>
                </a:solidFill>
                <a:latin typeface="Verdana"/>
                <a:cs typeface="Verdana"/>
              </a:rPr>
              <a:t>stores </a:t>
            </a:r>
            <a:r>
              <a:rPr sz="1400" spc="-30" dirty="0">
                <a:solidFill>
                  <a:srgbClr val="FFFFFF"/>
                </a:solidFill>
                <a:latin typeface="Verdana"/>
                <a:cs typeface="Verdana"/>
              </a:rPr>
              <a:t>Audio</a:t>
            </a:r>
            <a:r>
              <a:rPr lang="en-AE" sz="1400" spc="-30" dirty="0">
                <a:solidFill>
                  <a:srgbClr val="FFFFFF"/>
                </a:solidFill>
                <a:latin typeface="Verdana"/>
                <a:cs typeface="Verdana"/>
              </a:rPr>
              <a:t>.</a:t>
            </a:r>
          </a:p>
          <a:p>
            <a:pPr marL="12700">
              <a:lnSpc>
                <a:spcPts val="2695"/>
              </a:lnSpc>
            </a:pPr>
            <a:r>
              <a:rPr lang="en-US" sz="2400" spc="100" dirty="0">
                <a:solidFill>
                  <a:srgbClr val="A256FF"/>
                </a:solidFill>
                <a:latin typeface="Noto Sans Symbols"/>
                <a:cs typeface="Noto Sans Symbols"/>
              </a:rPr>
              <a:t>⬡</a:t>
            </a:r>
            <a:r>
              <a:rPr lang="en-US" sz="2400" spc="-310" dirty="0">
                <a:solidFill>
                  <a:srgbClr val="A256FF"/>
                </a:solidFill>
                <a:latin typeface="Noto Sans Symbols"/>
                <a:cs typeface="Noto Sans Symbols"/>
              </a:rPr>
              <a:t> </a:t>
            </a:r>
            <a:r>
              <a:rPr lang="en-US" sz="1400" spc="-5" dirty="0">
                <a:solidFill>
                  <a:srgbClr val="FFFFFF"/>
                </a:solidFill>
                <a:latin typeface="Verdana"/>
                <a:cs typeface="Verdana"/>
              </a:rPr>
              <a:t>How </a:t>
            </a:r>
            <a:r>
              <a:rPr lang="en-US" sz="1400" spc="-70" dirty="0">
                <a:solidFill>
                  <a:srgbClr val="FFFFFF"/>
                </a:solidFill>
                <a:latin typeface="Verdana"/>
                <a:cs typeface="Verdana"/>
              </a:rPr>
              <a:t>computer </a:t>
            </a:r>
            <a:r>
              <a:rPr lang="en-US" sz="1400" spc="-65" dirty="0">
                <a:solidFill>
                  <a:srgbClr val="FFFFFF"/>
                </a:solidFill>
                <a:latin typeface="Verdana"/>
                <a:cs typeface="Verdana"/>
              </a:rPr>
              <a:t>share information?</a:t>
            </a:r>
          </a:p>
          <a:p>
            <a:pPr marL="12700">
              <a:lnSpc>
                <a:spcPts val="2695"/>
              </a:lnSpc>
            </a:pPr>
            <a:r>
              <a:rPr lang="en-US" sz="2400" spc="100" dirty="0">
                <a:solidFill>
                  <a:srgbClr val="A256FF"/>
                </a:solidFill>
                <a:latin typeface="Noto Sans Symbols"/>
              </a:rPr>
              <a:t>⬡</a:t>
            </a:r>
            <a:r>
              <a:rPr lang="en-US" sz="1400" spc="-65" dirty="0">
                <a:solidFill>
                  <a:srgbClr val="FFFFFF"/>
                </a:solidFill>
                <a:latin typeface="Verdana"/>
              </a:rPr>
              <a:t> Jupyter Installation (Anaconda Based)</a:t>
            </a:r>
            <a:endParaRPr lang="en-US" sz="1400" spc="-30" dirty="0">
              <a:solidFill>
                <a:srgbClr val="FFFFFF"/>
              </a:solidFill>
              <a:latin typeface="Verdana"/>
              <a:cs typeface="Verdana"/>
            </a:endParaRPr>
          </a:p>
        </p:txBody>
      </p:sp>
      <p:sp>
        <p:nvSpPr>
          <p:cNvPr id="5" name="object 2">
            <a:extLst>
              <a:ext uri="{FF2B5EF4-FFF2-40B4-BE49-F238E27FC236}">
                <a16:creationId xmlns:a16="http://schemas.microsoft.com/office/drawing/2014/main" id="{313D7D1A-40A0-4AC5-B67F-0192EC62B405}"/>
              </a:ext>
            </a:extLst>
          </p:cNvPr>
          <p:cNvSpPr txBox="1"/>
          <p:nvPr/>
        </p:nvSpPr>
        <p:spPr>
          <a:xfrm>
            <a:off x="228091" y="1123015"/>
            <a:ext cx="2715260" cy="300355"/>
          </a:xfrm>
          <a:prstGeom prst="rect">
            <a:avLst/>
          </a:prstGeom>
        </p:spPr>
        <p:txBody>
          <a:bodyPr vert="horz" wrap="square" lIns="0" tIns="12700" rIns="0" bIns="0" rtlCol="0">
            <a:spAutoFit/>
          </a:bodyPr>
          <a:lstStyle/>
          <a:p>
            <a:pPr marL="12700">
              <a:lnSpc>
                <a:spcPct val="100000"/>
              </a:lnSpc>
              <a:spcBef>
                <a:spcPts val="100"/>
              </a:spcBef>
            </a:pPr>
            <a:r>
              <a:rPr lang="en-US" b="1" dirty="0">
                <a:solidFill>
                  <a:srgbClr val="FFFFFF"/>
                </a:solidFill>
                <a:latin typeface="Amasis MT Pro" panose="02040504050005020304" pitchFamily="18" charset="0"/>
                <a:cs typeface="Tahoma"/>
              </a:rPr>
              <a:t>Session outline : </a:t>
            </a:r>
            <a:endParaRPr sz="1800" b="1" dirty="0">
              <a:latin typeface="Amasis MT Pro" panose="02040504050005020304" pitchFamily="18" charset="0"/>
              <a:cs typeface="Tahoma"/>
            </a:endParaRPr>
          </a:p>
        </p:txBody>
      </p:sp>
    </p:spTree>
    <p:extLst>
      <p:ext uri="{BB962C8B-B14F-4D97-AF65-F5344CB8AC3E}">
        <p14:creationId xmlns:p14="http://schemas.microsoft.com/office/powerpoint/2010/main" val="1100172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6095"/>
            <a:ext cx="9144000" cy="513740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86868" y="140207"/>
            <a:ext cx="2993136" cy="510539"/>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218033" y="193370"/>
            <a:ext cx="2715260" cy="300355"/>
          </a:xfrm>
          <a:prstGeom prst="rect">
            <a:avLst/>
          </a:prstGeom>
        </p:spPr>
        <p:txBody>
          <a:bodyPr vert="horz" wrap="square" lIns="0" tIns="12700" rIns="0" bIns="0" rtlCol="0">
            <a:spAutoFit/>
          </a:bodyPr>
          <a:lstStyle/>
          <a:p>
            <a:pPr marL="12700">
              <a:lnSpc>
                <a:spcPct val="100000"/>
              </a:lnSpc>
              <a:spcBef>
                <a:spcPts val="100"/>
              </a:spcBef>
            </a:pPr>
            <a:r>
              <a:rPr sz="1800" b="1" spc="-150" dirty="0">
                <a:latin typeface="Tahoma"/>
                <a:cs typeface="Tahoma"/>
              </a:rPr>
              <a:t>Intro</a:t>
            </a:r>
            <a:r>
              <a:rPr sz="1800" b="1" spc="-254" dirty="0">
                <a:latin typeface="Tahoma"/>
                <a:cs typeface="Tahoma"/>
              </a:rPr>
              <a:t> </a:t>
            </a:r>
            <a:r>
              <a:rPr sz="1800" b="1" spc="-65" dirty="0">
                <a:latin typeface="Tahoma"/>
                <a:cs typeface="Tahoma"/>
              </a:rPr>
              <a:t>to</a:t>
            </a:r>
            <a:r>
              <a:rPr sz="1800" b="1" spc="-190" dirty="0">
                <a:latin typeface="Tahoma"/>
                <a:cs typeface="Tahoma"/>
              </a:rPr>
              <a:t> </a:t>
            </a:r>
            <a:r>
              <a:rPr sz="1800" b="1" spc="-90" dirty="0">
                <a:latin typeface="Tahoma"/>
                <a:cs typeface="Tahoma"/>
              </a:rPr>
              <a:t>Computer</a:t>
            </a:r>
            <a:r>
              <a:rPr sz="1800" b="1" spc="-254" dirty="0">
                <a:latin typeface="Tahoma"/>
                <a:cs typeface="Tahoma"/>
              </a:rPr>
              <a:t> </a:t>
            </a:r>
            <a:r>
              <a:rPr sz="1800" b="1" spc="-80" dirty="0">
                <a:latin typeface="Tahoma"/>
                <a:cs typeface="Tahoma"/>
              </a:rPr>
              <a:t>Science</a:t>
            </a:r>
            <a:endParaRPr sz="1800" dirty="0">
              <a:latin typeface="Tahoma"/>
              <a:cs typeface="Tahoma"/>
            </a:endParaRPr>
          </a:p>
        </p:txBody>
      </p:sp>
      <p:sp>
        <p:nvSpPr>
          <p:cNvPr id="5" name="object 5"/>
          <p:cNvSpPr txBox="1"/>
          <p:nvPr/>
        </p:nvSpPr>
        <p:spPr>
          <a:xfrm>
            <a:off x="218033" y="882397"/>
            <a:ext cx="7686675" cy="848360"/>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FFFFFF"/>
                </a:solidFill>
                <a:latin typeface="Verdana"/>
                <a:cs typeface="Verdana"/>
              </a:rPr>
              <a:t>Computer Definition</a:t>
            </a:r>
            <a:r>
              <a:rPr sz="1400" spc="-70" dirty="0">
                <a:solidFill>
                  <a:srgbClr val="FFFFFF"/>
                </a:solidFill>
                <a:latin typeface="Verdana"/>
                <a:cs typeface="Verdana"/>
              </a:rPr>
              <a:t> </a:t>
            </a:r>
            <a:r>
              <a:rPr sz="1400" dirty="0">
                <a:solidFill>
                  <a:srgbClr val="FFFFFF"/>
                </a:solidFill>
                <a:latin typeface="Verdana"/>
                <a:cs typeface="Verdana"/>
              </a:rPr>
              <a:t>:</a:t>
            </a:r>
            <a:endParaRPr sz="1400" dirty="0">
              <a:latin typeface="Verdana"/>
              <a:cs typeface="Verdana"/>
            </a:endParaRPr>
          </a:p>
          <a:p>
            <a:pPr>
              <a:lnSpc>
                <a:spcPct val="100000"/>
              </a:lnSpc>
              <a:spcBef>
                <a:spcPts val="35"/>
              </a:spcBef>
            </a:pPr>
            <a:endParaRPr sz="1350" dirty="0">
              <a:latin typeface="Verdana"/>
              <a:cs typeface="Verdana"/>
            </a:endParaRPr>
          </a:p>
          <a:p>
            <a:pPr marL="12700" marR="5080">
              <a:lnSpc>
                <a:spcPct val="100000"/>
              </a:lnSpc>
            </a:pPr>
            <a:r>
              <a:rPr sz="1400" dirty="0">
                <a:solidFill>
                  <a:srgbClr val="FFFFFF"/>
                </a:solidFill>
                <a:latin typeface="Verdana"/>
                <a:cs typeface="Verdana"/>
              </a:rPr>
              <a:t>- </a:t>
            </a:r>
            <a:r>
              <a:rPr sz="1200" dirty="0">
                <a:solidFill>
                  <a:srgbClr val="FFFFFF"/>
                </a:solidFill>
                <a:latin typeface="Verdana"/>
                <a:cs typeface="Verdana"/>
              </a:rPr>
              <a:t>A </a:t>
            </a:r>
            <a:r>
              <a:rPr sz="1200" spc="-5" dirty="0">
                <a:solidFill>
                  <a:srgbClr val="FFFFFF"/>
                </a:solidFill>
                <a:latin typeface="Verdana"/>
                <a:cs typeface="Verdana"/>
              </a:rPr>
              <a:t>computer is </a:t>
            </a:r>
            <a:r>
              <a:rPr sz="1200" dirty="0">
                <a:solidFill>
                  <a:srgbClr val="FFFFFF"/>
                </a:solidFill>
                <a:latin typeface="Verdana"/>
                <a:cs typeface="Verdana"/>
              </a:rPr>
              <a:t>a </a:t>
            </a:r>
            <a:r>
              <a:rPr sz="1200" spc="-5" dirty="0">
                <a:solidFill>
                  <a:srgbClr val="FFFFFF"/>
                </a:solidFill>
                <a:latin typeface="Verdana"/>
                <a:cs typeface="Verdana"/>
              </a:rPr>
              <a:t>machine </a:t>
            </a:r>
            <a:r>
              <a:rPr sz="1200" dirty="0">
                <a:solidFill>
                  <a:srgbClr val="FFFFFF"/>
                </a:solidFill>
                <a:latin typeface="Verdana"/>
                <a:cs typeface="Verdana"/>
              </a:rPr>
              <a:t>or </a:t>
            </a:r>
            <a:r>
              <a:rPr sz="1200" spc="-5" dirty="0">
                <a:solidFill>
                  <a:srgbClr val="FFFFFF"/>
                </a:solidFill>
                <a:latin typeface="Verdana"/>
                <a:cs typeface="Verdana"/>
              </a:rPr>
              <a:t>device that performs </a:t>
            </a:r>
            <a:r>
              <a:rPr sz="1200" dirty="0">
                <a:solidFill>
                  <a:srgbClr val="FFFFFF"/>
                </a:solidFill>
                <a:latin typeface="Verdana"/>
                <a:cs typeface="Verdana"/>
              </a:rPr>
              <a:t>processes, </a:t>
            </a:r>
            <a:r>
              <a:rPr sz="1200" spc="-5" dirty="0">
                <a:solidFill>
                  <a:srgbClr val="FFFFFF"/>
                </a:solidFill>
                <a:latin typeface="Verdana"/>
                <a:cs typeface="Verdana"/>
              </a:rPr>
              <a:t>calculations and operations based </a:t>
            </a:r>
            <a:r>
              <a:rPr sz="1200" dirty="0">
                <a:solidFill>
                  <a:srgbClr val="FFFFFF"/>
                </a:solidFill>
                <a:latin typeface="Verdana"/>
                <a:cs typeface="Verdana"/>
              </a:rPr>
              <a:t>on  </a:t>
            </a:r>
            <a:r>
              <a:rPr sz="1200" spc="-5" dirty="0">
                <a:solidFill>
                  <a:srgbClr val="FFFFFF"/>
                </a:solidFill>
                <a:latin typeface="Verdana"/>
                <a:cs typeface="Verdana"/>
              </a:rPr>
              <a:t>instructions provided by </a:t>
            </a:r>
            <a:r>
              <a:rPr sz="1200" dirty="0">
                <a:solidFill>
                  <a:srgbClr val="FFFFFF"/>
                </a:solidFill>
                <a:latin typeface="Verdana"/>
                <a:cs typeface="Verdana"/>
              </a:rPr>
              <a:t>a </a:t>
            </a:r>
            <a:r>
              <a:rPr sz="1200" spc="-5" dirty="0">
                <a:solidFill>
                  <a:srgbClr val="FFFFFF"/>
                </a:solidFill>
                <a:latin typeface="Verdana"/>
                <a:cs typeface="Verdana"/>
              </a:rPr>
              <a:t>software </a:t>
            </a:r>
            <a:r>
              <a:rPr sz="1200" dirty="0">
                <a:solidFill>
                  <a:srgbClr val="FFFFFF"/>
                </a:solidFill>
                <a:latin typeface="Verdana"/>
                <a:cs typeface="Verdana"/>
              </a:rPr>
              <a:t>or </a:t>
            </a:r>
            <a:r>
              <a:rPr sz="1200" spc="-5" dirty="0">
                <a:solidFill>
                  <a:srgbClr val="FFFFFF"/>
                </a:solidFill>
                <a:latin typeface="Verdana"/>
                <a:cs typeface="Verdana"/>
              </a:rPr>
              <a:t>hardware</a:t>
            </a:r>
            <a:r>
              <a:rPr sz="1200" spc="75" dirty="0">
                <a:solidFill>
                  <a:srgbClr val="FFFFFF"/>
                </a:solidFill>
                <a:latin typeface="Verdana"/>
                <a:cs typeface="Verdana"/>
              </a:rPr>
              <a:t> </a:t>
            </a:r>
            <a:r>
              <a:rPr sz="1200" spc="-5" dirty="0">
                <a:solidFill>
                  <a:srgbClr val="FFFFFF"/>
                </a:solidFill>
                <a:latin typeface="Verdana"/>
                <a:cs typeface="Verdana"/>
              </a:rPr>
              <a:t>program</a:t>
            </a:r>
            <a:endParaRPr sz="1200" dirty="0">
              <a:latin typeface="Verdana"/>
              <a:cs typeface="Verdana"/>
            </a:endParaRPr>
          </a:p>
        </p:txBody>
      </p:sp>
      <p:sp>
        <p:nvSpPr>
          <p:cNvPr id="6" name="object 6"/>
          <p:cNvSpPr txBox="1"/>
          <p:nvPr/>
        </p:nvSpPr>
        <p:spPr>
          <a:xfrm>
            <a:off x="218033" y="1965956"/>
            <a:ext cx="7279640" cy="391160"/>
          </a:xfrm>
          <a:prstGeom prst="rect">
            <a:avLst/>
          </a:prstGeom>
        </p:spPr>
        <p:txBody>
          <a:bodyPr vert="horz" wrap="square" lIns="0" tIns="12700" rIns="0" bIns="0" rtlCol="0">
            <a:spAutoFit/>
          </a:bodyPr>
          <a:lstStyle/>
          <a:p>
            <a:pPr marL="12700" marR="5080">
              <a:lnSpc>
                <a:spcPct val="100000"/>
              </a:lnSpc>
              <a:spcBef>
                <a:spcPts val="100"/>
              </a:spcBef>
            </a:pPr>
            <a:r>
              <a:rPr sz="1200" spc="-25" dirty="0">
                <a:solidFill>
                  <a:srgbClr val="FFFFFF"/>
                </a:solidFill>
                <a:latin typeface="Verdana"/>
                <a:cs typeface="Verdana"/>
              </a:rPr>
              <a:t>-The </a:t>
            </a:r>
            <a:r>
              <a:rPr sz="1200" spc="-5" dirty="0">
                <a:solidFill>
                  <a:srgbClr val="FFFFFF"/>
                </a:solidFill>
                <a:latin typeface="Verdana"/>
                <a:cs typeface="Verdana"/>
              </a:rPr>
              <a:t>word "computer" was first used in </a:t>
            </a:r>
            <a:r>
              <a:rPr sz="1200" dirty="0">
                <a:solidFill>
                  <a:srgbClr val="FFFFFF"/>
                </a:solidFill>
                <a:latin typeface="Verdana"/>
                <a:cs typeface="Verdana"/>
              </a:rPr>
              <a:t>1613 </a:t>
            </a:r>
            <a:r>
              <a:rPr sz="1200" spc="-5" dirty="0">
                <a:solidFill>
                  <a:srgbClr val="FFFFFF"/>
                </a:solidFill>
                <a:latin typeface="Verdana"/>
                <a:cs typeface="Verdana"/>
              </a:rPr>
              <a:t>in the book </a:t>
            </a:r>
            <a:r>
              <a:rPr sz="1200" i="1" spc="-5" dirty="0">
                <a:solidFill>
                  <a:srgbClr val="FFFFFF"/>
                </a:solidFill>
                <a:latin typeface="Verdana"/>
                <a:cs typeface="Verdana"/>
              </a:rPr>
              <a:t>The Yong Mans Gleanings </a:t>
            </a:r>
            <a:r>
              <a:rPr sz="1200" spc="-5" dirty="0">
                <a:solidFill>
                  <a:srgbClr val="FFFFFF"/>
                </a:solidFill>
                <a:latin typeface="Verdana"/>
                <a:cs typeface="Verdana"/>
              </a:rPr>
              <a:t>by Richard  </a:t>
            </a:r>
            <a:r>
              <a:rPr sz="1200" spc="-10" dirty="0">
                <a:solidFill>
                  <a:srgbClr val="FFFFFF"/>
                </a:solidFill>
                <a:latin typeface="Verdana"/>
                <a:cs typeface="Verdana"/>
              </a:rPr>
              <a:t>Braithwaite </a:t>
            </a:r>
            <a:r>
              <a:rPr sz="1200" spc="-5" dirty="0">
                <a:solidFill>
                  <a:srgbClr val="FFFFFF"/>
                </a:solidFill>
                <a:latin typeface="Verdana"/>
                <a:cs typeface="Verdana"/>
              </a:rPr>
              <a:t>and originally described </a:t>
            </a:r>
            <a:r>
              <a:rPr sz="1200" dirty="0">
                <a:solidFill>
                  <a:srgbClr val="FFFFFF"/>
                </a:solidFill>
                <a:latin typeface="Verdana"/>
                <a:cs typeface="Verdana"/>
              </a:rPr>
              <a:t>a </a:t>
            </a:r>
            <a:r>
              <a:rPr sz="1200" spc="-5" dirty="0">
                <a:solidFill>
                  <a:srgbClr val="FFFFFF"/>
                </a:solidFill>
                <a:latin typeface="Verdana"/>
                <a:cs typeface="Verdana"/>
              </a:rPr>
              <a:t>human who performed calculations </a:t>
            </a:r>
            <a:r>
              <a:rPr sz="1200" dirty="0">
                <a:solidFill>
                  <a:srgbClr val="FFFFFF"/>
                </a:solidFill>
                <a:latin typeface="Verdana"/>
                <a:cs typeface="Verdana"/>
              </a:rPr>
              <a:t>or</a:t>
            </a:r>
            <a:r>
              <a:rPr sz="1200" spc="210" dirty="0">
                <a:solidFill>
                  <a:srgbClr val="FFFFFF"/>
                </a:solidFill>
                <a:latin typeface="Verdana"/>
                <a:cs typeface="Verdana"/>
              </a:rPr>
              <a:t> </a:t>
            </a:r>
            <a:r>
              <a:rPr sz="1200" spc="-5" dirty="0">
                <a:solidFill>
                  <a:srgbClr val="FFFFFF"/>
                </a:solidFill>
                <a:latin typeface="Verdana"/>
                <a:cs typeface="Verdana"/>
              </a:rPr>
              <a:t>computations.</a:t>
            </a:r>
            <a:endParaRPr sz="1200" dirty="0">
              <a:latin typeface="Verdana"/>
              <a:cs typeface="Verdana"/>
            </a:endParaRPr>
          </a:p>
        </p:txBody>
      </p:sp>
      <p:pic>
        <p:nvPicPr>
          <p:cNvPr id="7" name="Picture 6">
            <a:extLst>
              <a:ext uri="{FF2B5EF4-FFF2-40B4-BE49-F238E27FC236}">
                <a16:creationId xmlns:a16="http://schemas.microsoft.com/office/drawing/2014/main" id="{93F41C60-3AA0-40F9-B747-AFEF5D667ED6}"/>
              </a:ext>
            </a:extLst>
          </p:cNvPr>
          <p:cNvPicPr>
            <a:picLocks noChangeAspect="1"/>
          </p:cNvPicPr>
          <p:nvPr/>
        </p:nvPicPr>
        <p:blipFill rotWithShape="1">
          <a:blip r:embed="rId4"/>
          <a:srcRect b="14445"/>
          <a:stretch/>
        </p:blipFill>
        <p:spPr>
          <a:xfrm>
            <a:off x="1866593" y="2519717"/>
            <a:ext cx="5410814" cy="2603954"/>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5740" y="376427"/>
            <a:ext cx="4658868" cy="676656"/>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83844" y="448817"/>
            <a:ext cx="4278630" cy="391160"/>
          </a:xfrm>
          <a:prstGeom prst="rect">
            <a:avLst/>
          </a:prstGeom>
        </p:spPr>
        <p:txBody>
          <a:bodyPr vert="horz" wrap="square" lIns="0" tIns="12700" rIns="0" bIns="0" rtlCol="0">
            <a:spAutoFit/>
          </a:bodyPr>
          <a:lstStyle/>
          <a:p>
            <a:pPr marL="12700">
              <a:lnSpc>
                <a:spcPct val="100000"/>
              </a:lnSpc>
              <a:spcBef>
                <a:spcPts val="100"/>
              </a:spcBef>
            </a:pPr>
            <a:r>
              <a:rPr sz="2400" spc="-5" dirty="0"/>
              <a:t>How </a:t>
            </a:r>
            <a:r>
              <a:rPr sz="2400" spc="-30" dirty="0"/>
              <a:t>computer </a:t>
            </a:r>
            <a:r>
              <a:rPr sz="2400" spc="-40" dirty="0"/>
              <a:t>stores</a:t>
            </a:r>
            <a:r>
              <a:rPr sz="2400" spc="-625" dirty="0"/>
              <a:t> </a:t>
            </a:r>
            <a:r>
              <a:rPr sz="2400" dirty="0"/>
              <a:t>Videos</a:t>
            </a:r>
            <a:endParaRPr sz="2400"/>
          </a:p>
        </p:txBody>
      </p:sp>
      <p:sp>
        <p:nvSpPr>
          <p:cNvPr id="11" name="TextBox 10">
            <a:extLst>
              <a:ext uri="{FF2B5EF4-FFF2-40B4-BE49-F238E27FC236}">
                <a16:creationId xmlns:a16="http://schemas.microsoft.com/office/drawing/2014/main" id="{52FEB1EB-7867-4765-8CE3-991A0FA84BD0}"/>
              </a:ext>
            </a:extLst>
          </p:cNvPr>
          <p:cNvSpPr txBox="1"/>
          <p:nvPr/>
        </p:nvSpPr>
        <p:spPr>
          <a:xfrm>
            <a:off x="457200" y="912367"/>
            <a:ext cx="4572000" cy="369332"/>
          </a:xfrm>
          <a:prstGeom prst="rect">
            <a:avLst/>
          </a:prstGeom>
          <a:noFill/>
        </p:spPr>
        <p:txBody>
          <a:bodyPr wrap="square">
            <a:spAutoFit/>
          </a:bodyPr>
          <a:lstStyle/>
          <a:p>
            <a:r>
              <a:rPr lang="en-US" b="0" i="0" dirty="0">
                <a:solidFill>
                  <a:schemeClr val="bg1"/>
                </a:solidFill>
                <a:effectLst/>
                <a:latin typeface="Helvetica Neue"/>
              </a:rPr>
              <a:t>- Videos is any digital moving picture . </a:t>
            </a:r>
            <a:endParaRPr lang="en-US" dirty="0">
              <a:solidFill>
                <a:schemeClr val="bg1"/>
              </a:solidFill>
            </a:endParaRPr>
          </a:p>
        </p:txBody>
      </p:sp>
      <p:pic>
        <p:nvPicPr>
          <p:cNvPr id="12" name="Picture 11" descr="A hand holding a drawing&#10;&#10;Description automatically generated with low confidence">
            <a:extLst>
              <a:ext uri="{FF2B5EF4-FFF2-40B4-BE49-F238E27FC236}">
                <a16:creationId xmlns:a16="http://schemas.microsoft.com/office/drawing/2014/main" id="{AAFD67B9-52D5-427E-93C1-22E8F9EB5F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1438641"/>
            <a:ext cx="6393978" cy="3548658"/>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83844" y="217921"/>
            <a:ext cx="4278630" cy="391160"/>
          </a:xfrm>
          <a:prstGeom prst="rect">
            <a:avLst/>
          </a:prstGeom>
        </p:spPr>
        <p:txBody>
          <a:bodyPr vert="horz" wrap="square" lIns="0" tIns="12700" rIns="0" bIns="0" rtlCol="0">
            <a:spAutoFit/>
          </a:bodyPr>
          <a:lstStyle/>
          <a:p>
            <a:pPr marL="12700">
              <a:lnSpc>
                <a:spcPct val="100000"/>
              </a:lnSpc>
              <a:spcBef>
                <a:spcPts val="100"/>
              </a:spcBef>
            </a:pPr>
            <a:r>
              <a:rPr sz="2400" dirty="0"/>
              <a:t>Videos</a:t>
            </a:r>
            <a:r>
              <a:rPr lang="en-AE" sz="2400" dirty="0"/>
              <a:t> Quality </a:t>
            </a:r>
            <a:endParaRPr sz="2400" dirty="0"/>
          </a:p>
        </p:txBody>
      </p:sp>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DBDA6A69-5CF6-4B47-8CD2-C86D259DF4CA}"/>
                  </a:ext>
                </a:extLst>
              </p14:cNvPr>
              <p14:cNvContentPartPr/>
              <p14:nvPr/>
            </p14:nvContentPartPr>
            <p14:xfrm>
              <a:off x="6282000" y="442080"/>
              <a:ext cx="475920" cy="1292760"/>
            </p14:xfrm>
          </p:contentPart>
        </mc:Choice>
        <mc:Fallback xmlns="">
          <p:pic>
            <p:nvPicPr>
              <p:cNvPr id="12" name="Ink 11">
                <a:extLst>
                  <a:ext uri="{FF2B5EF4-FFF2-40B4-BE49-F238E27FC236}">
                    <a16:creationId xmlns:a16="http://schemas.microsoft.com/office/drawing/2014/main" id="{DBDA6A69-5CF6-4B47-8CD2-C86D259DF4CA}"/>
                  </a:ext>
                </a:extLst>
              </p:cNvPr>
              <p:cNvPicPr/>
              <p:nvPr/>
            </p:nvPicPr>
            <p:blipFill>
              <a:blip r:embed="rId5"/>
              <a:stretch>
                <a:fillRect/>
              </a:stretch>
            </p:blipFill>
            <p:spPr>
              <a:xfrm>
                <a:off x="6272640" y="432720"/>
                <a:ext cx="494640" cy="1311480"/>
              </a:xfrm>
              <a:prstGeom prst="rect">
                <a:avLst/>
              </a:prstGeom>
            </p:spPr>
          </p:pic>
        </mc:Fallback>
      </mc:AlternateContent>
      <p:pic>
        <p:nvPicPr>
          <p:cNvPr id="5" name="Picture 4" descr="Diagram&#10;&#10;Description automatically generated">
            <a:extLst>
              <a:ext uri="{FF2B5EF4-FFF2-40B4-BE49-F238E27FC236}">
                <a16:creationId xmlns:a16="http://schemas.microsoft.com/office/drawing/2014/main" id="{DA17570A-3DFC-40DF-8EAF-7755F9BE60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5374" y="1428750"/>
            <a:ext cx="6934200" cy="3639577"/>
          </a:xfrm>
          <a:prstGeom prst="rect">
            <a:avLst/>
          </a:prstGeom>
        </p:spPr>
      </p:pic>
      <p:sp>
        <p:nvSpPr>
          <p:cNvPr id="9" name="TextBox 8">
            <a:extLst>
              <a:ext uri="{FF2B5EF4-FFF2-40B4-BE49-F238E27FC236}">
                <a16:creationId xmlns:a16="http://schemas.microsoft.com/office/drawing/2014/main" id="{BEC2409E-11C3-4DE8-BA88-41B839DDCBF9}"/>
              </a:ext>
            </a:extLst>
          </p:cNvPr>
          <p:cNvSpPr txBox="1"/>
          <p:nvPr/>
        </p:nvSpPr>
        <p:spPr>
          <a:xfrm>
            <a:off x="383844" y="684508"/>
            <a:ext cx="8302956" cy="646331"/>
          </a:xfrm>
          <a:prstGeom prst="rect">
            <a:avLst/>
          </a:prstGeom>
          <a:noFill/>
        </p:spPr>
        <p:txBody>
          <a:bodyPr wrap="square">
            <a:spAutoFit/>
          </a:bodyPr>
          <a:lstStyle/>
          <a:p>
            <a:r>
              <a:rPr lang="en-US" b="0" i="0" dirty="0">
                <a:solidFill>
                  <a:schemeClr val="bg1"/>
                </a:solidFill>
                <a:effectLst/>
                <a:latin typeface="system-ui"/>
              </a:rPr>
              <a:t>FPS "Frames Per Second" is used to measure </a:t>
            </a:r>
            <a:r>
              <a:rPr lang="en-US" b="0" i="0" strike="noStrike" dirty="0">
                <a:solidFill>
                  <a:schemeClr val="bg1"/>
                </a:solidFill>
                <a:effectLst/>
                <a:latin typeface="system-ui"/>
                <a:hlinkClick r:id="rId7">
                  <a:extLst>
                    <a:ext uri="{A12FA001-AC4F-418D-AE19-62706E023703}">
                      <ahyp:hlinkClr xmlns:ahyp="http://schemas.microsoft.com/office/drawing/2018/hyperlinkcolor" val="tx"/>
                    </a:ext>
                  </a:extLst>
                </a:hlinkClick>
              </a:rPr>
              <a:t>frame</a:t>
            </a:r>
            <a:r>
              <a:rPr lang="en-US" b="0" i="0" dirty="0">
                <a:solidFill>
                  <a:schemeClr val="bg1"/>
                </a:solidFill>
                <a:effectLst/>
                <a:latin typeface="system-ui"/>
              </a:rPr>
              <a:t> rate – the number of consecutive full-screen images that are displayed each second.</a:t>
            </a:r>
            <a:endParaRPr lang="en-US" dirty="0">
              <a:solidFill>
                <a:schemeClr val="bg1"/>
              </a:solidFill>
            </a:endParaRPr>
          </a:p>
        </p:txBody>
      </p:sp>
    </p:spTree>
    <p:extLst>
      <p:ext uri="{BB962C8B-B14F-4D97-AF65-F5344CB8AC3E}">
        <p14:creationId xmlns:p14="http://schemas.microsoft.com/office/powerpoint/2010/main" val="17753690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8033" y="193370"/>
            <a:ext cx="2715260" cy="300355"/>
          </a:xfrm>
          <a:prstGeom prst="rect">
            <a:avLst/>
          </a:prstGeom>
        </p:spPr>
        <p:txBody>
          <a:bodyPr vert="horz" wrap="square" lIns="0" tIns="12700" rIns="0" bIns="0" rtlCol="0">
            <a:spAutoFit/>
          </a:bodyPr>
          <a:lstStyle/>
          <a:p>
            <a:pPr marL="12700">
              <a:lnSpc>
                <a:spcPct val="100000"/>
              </a:lnSpc>
              <a:spcBef>
                <a:spcPts val="100"/>
              </a:spcBef>
            </a:pPr>
            <a:r>
              <a:rPr sz="1800" b="1" spc="-150" dirty="0">
                <a:solidFill>
                  <a:srgbClr val="FFFFFF"/>
                </a:solidFill>
                <a:latin typeface="Tahoma"/>
                <a:cs typeface="Tahoma"/>
              </a:rPr>
              <a:t>Intro</a:t>
            </a:r>
            <a:r>
              <a:rPr sz="1800" b="1" spc="-254" dirty="0">
                <a:solidFill>
                  <a:srgbClr val="FFFFFF"/>
                </a:solidFill>
                <a:latin typeface="Tahoma"/>
                <a:cs typeface="Tahoma"/>
              </a:rPr>
              <a:t> </a:t>
            </a:r>
            <a:r>
              <a:rPr sz="1800" b="1" spc="-65" dirty="0">
                <a:solidFill>
                  <a:srgbClr val="FFFFFF"/>
                </a:solidFill>
                <a:latin typeface="Tahoma"/>
                <a:cs typeface="Tahoma"/>
              </a:rPr>
              <a:t>to</a:t>
            </a:r>
            <a:r>
              <a:rPr sz="1800" b="1" spc="-190" dirty="0">
                <a:solidFill>
                  <a:srgbClr val="FFFFFF"/>
                </a:solidFill>
                <a:latin typeface="Tahoma"/>
                <a:cs typeface="Tahoma"/>
              </a:rPr>
              <a:t> </a:t>
            </a:r>
            <a:r>
              <a:rPr sz="1800" b="1" spc="-90" dirty="0">
                <a:solidFill>
                  <a:srgbClr val="FFFFFF"/>
                </a:solidFill>
                <a:latin typeface="Tahoma"/>
                <a:cs typeface="Tahoma"/>
              </a:rPr>
              <a:t>Computer</a:t>
            </a:r>
            <a:r>
              <a:rPr sz="1800" b="1" spc="-254" dirty="0">
                <a:solidFill>
                  <a:srgbClr val="FFFFFF"/>
                </a:solidFill>
                <a:latin typeface="Tahoma"/>
                <a:cs typeface="Tahoma"/>
              </a:rPr>
              <a:t> </a:t>
            </a:r>
            <a:r>
              <a:rPr sz="1800" b="1" spc="-80" dirty="0">
                <a:solidFill>
                  <a:srgbClr val="FFFFFF"/>
                </a:solidFill>
                <a:latin typeface="Tahoma"/>
                <a:cs typeface="Tahoma"/>
              </a:rPr>
              <a:t>Science</a:t>
            </a:r>
            <a:endParaRPr sz="1800" dirty="0">
              <a:latin typeface="Tahoma"/>
              <a:cs typeface="Tahoma"/>
            </a:endParaRPr>
          </a:p>
        </p:txBody>
      </p:sp>
      <p:sp>
        <p:nvSpPr>
          <p:cNvPr id="3" name="object 3"/>
          <p:cNvSpPr txBox="1">
            <a:spLocks noGrp="1"/>
          </p:cNvSpPr>
          <p:nvPr>
            <p:ph type="title"/>
          </p:nvPr>
        </p:nvSpPr>
        <p:spPr>
          <a:xfrm>
            <a:off x="228091" y="1761490"/>
            <a:ext cx="2566670" cy="371897"/>
          </a:xfrm>
          <a:prstGeom prst="rect">
            <a:avLst/>
          </a:prstGeom>
        </p:spPr>
        <p:txBody>
          <a:bodyPr vert="horz" wrap="square" lIns="0" tIns="12700" rIns="0" bIns="0" rtlCol="0">
            <a:spAutoFit/>
          </a:bodyPr>
          <a:lstStyle/>
          <a:p>
            <a:pPr marL="12700">
              <a:lnSpc>
                <a:spcPts val="2790"/>
              </a:lnSpc>
              <a:spcBef>
                <a:spcPts val="100"/>
              </a:spcBef>
            </a:pPr>
            <a:r>
              <a:rPr sz="2400" spc="100" dirty="0">
                <a:solidFill>
                  <a:srgbClr val="A256FF"/>
                </a:solidFill>
                <a:latin typeface="Noto Sans Symbols"/>
                <a:cs typeface="Noto Sans Symbols"/>
              </a:rPr>
              <a:t>⬡</a:t>
            </a:r>
            <a:r>
              <a:rPr spc="-100" dirty="0"/>
              <a:t>What</a:t>
            </a:r>
            <a:r>
              <a:rPr spc="-270" dirty="0"/>
              <a:t> </a:t>
            </a:r>
            <a:r>
              <a:rPr lang="ar-AE" spc="-270" dirty="0"/>
              <a:t> </a:t>
            </a:r>
            <a:r>
              <a:rPr spc="-65" dirty="0"/>
              <a:t>is</a:t>
            </a:r>
            <a:r>
              <a:rPr spc="-295" dirty="0"/>
              <a:t> </a:t>
            </a:r>
            <a:r>
              <a:rPr lang="ar-AE" spc="-295" dirty="0"/>
              <a:t> </a:t>
            </a:r>
            <a:r>
              <a:rPr spc="-114" dirty="0"/>
              <a:t>Computer</a:t>
            </a:r>
            <a:r>
              <a:rPr spc="-265" dirty="0"/>
              <a:t> </a:t>
            </a:r>
            <a:r>
              <a:rPr dirty="0"/>
              <a:t>?</a:t>
            </a:r>
            <a:endParaRPr sz="2400" dirty="0">
              <a:latin typeface="Noto Sans Symbols"/>
              <a:cs typeface="Noto Sans Symbols"/>
            </a:endParaRPr>
          </a:p>
        </p:txBody>
      </p:sp>
      <p:sp>
        <p:nvSpPr>
          <p:cNvPr id="4" name="object 4"/>
          <p:cNvSpPr txBox="1"/>
          <p:nvPr/>
        </p:nvSpPr>
        <p:spPr>
          <a:xfrm>
            <a:off x="218033" y="2133387"/>
            <a:ext cx="4039109" cy="2757165"/>
          </a:xfrm>
          <a:prstGeom prst="rect">
            <a:avLst/>
          </a:prstGeom>
        </p:spPr>
        <p:txBody>
          <a:bodyPr vert="horz" wrap="square" lIns="0" tIns="12700" rIns="0" bIns="0" rtlCol="0">
            <a:spAutoFit/>
          </a:bodyPr>
          <a:lstStyle/>
          <a:p>
            <a:pPr marL="12700">
              <a:lnSpc>
                <a:spcPts val="2795"/>
              </a:lnSpc>
              <a:spcBef>
                <a:spcPts val="100"/>
              </a:spcBef>
            </a:pPr>
            <a:r>
              <a:rPr lang="en-US" sz="2400" spc="100" dirty="0">
                <a:solidFill>
                  <a:srgbClr val="A256FF"/>
                </a:solidFill>
                <a:latin typeface="Noto Sans Symbols"/>
              </a:rPr>
              <a:t>⬡</a:t>
            </a:r>
            <a:r>
              <a:rPr lang="en-US" sz="1400" dirty="0">
                <a:solidFill>
                  <a:srgbClr val="FFFFFF"/>
                </a:solidFill>
                <a:latin typeface="Verdana"/>
              </a:rPr>
              <a:t>How Computers Work ?</a:t>
            </a:r>
            <a:endParaRPr lang="ar-EG" sz="1400" dirty="0">
              <a:solidFill>
                <a:srgbClr val="FFFFFF"/>
              </a:solidFill>
              <a:latin typeface="Verdana"/>
            </a:endParaRPr>
          </a:p>
          <a:p>
            <a:pPr marL="12700">
              <a:lnSpc>
                <a:spcPts val="2795"/>
              </a:lnSpc>
              <a:spcBef>
                <a:spcPts val="100"/>
              </a:spcBef>
            </a:pPr>
            <a:r>
              <a:rPr sz="2400" spc="100" dirty="0">
                <a:solidFill>
                  <a:srgbClr val="A256FF"/>
                </a:solidFill>
                <a:latin typeface="Noto Sans Symbols"/>
                <a:cs typeface="Noto Sans Symbols"/>
              </a:rPr>
              <a:t>⬡</a:t>
            </a:r>
            <a:r>
              <a:rPr sz="1400" spc="-60" dirty="0">
                <a:solidFill>
                  <a:srgbClr val="FFFFFF"/>
                </a:solidFill>
                <a:latin typeface="Verdana"/>
                <a:cs typeface="Verdana"/>
              </a:rPr>
              <a:t>Decimal</a:t>
            </a:r>
            <a:r>
              <a:rPr sz="1400" spc="-229" dirty="0">
                <a:solidFill>
                  <a:srgbClr val="FFFFFF"/>
                </a:solidFill>
                <a:latin typeface="Verdana"/>
                <a:cs typeface="Verdana"/>
              </a:rPr>
              <a:t> </a:t>
            </a:r>
            <a:r>
              <a:rPr sz="1400" dirty="0">
                <a:solidFill>
                  <a:srgbClr val="FFFFFF"/>
                </a:solidFill>
                <a:latin typeface="Verdana"/>
                <a:cs typeface="Verdana"/>
              </a:rPr>
              <a:t>&amp;</a:t>
            </a:r>
            <a:r>
              <a:rPr sz="1400" spc="-235" dirty="0">
                <a:solidFill>
                  <a:srgbClr val="FFFFFF"/>
                </a:solidFill>
                <a:latin typeface="Verdana"/>
                <a:cs typeface="Verdana"/>
              </a:rPr>
              <a:t> </a:t>
            </a:r>
            <a:r>
              <a:rPr sz="1400" spc="-50" dirty="0">
                <a:solidFill>
                  <a:srgbClr val="FFFFFF"/>
                </a:solidFill>
                <a:latin typeface="Verdana"/>
                <a:cs typeface="Verdana"/>
              </a:rPr>
              <a:t>Binary</a:t>
            </a:r>
            <a:r>
              <a:rPr sz="1400" spc="-229" dirty="0">
                <a:solidFill>
                  <a:srgbClr val="FFFFFF"/>
                </a:solidFill>
                <a:latin typeface="Verdana"/>
                <a:cs typeface="Verdana"/>
              </a:rPr>
              <a:t> </a:t>
            </a:r>
            <a:r>
              <a:rPr sz="1400" spc="-75" dirty="0">
                <a:solidFill>
                  <a:srgbClr val="FFFFFF"/>
                </a:solidFill>
                <a:latin typeface="Verdana"/>
                <a:cs typeface="Verdana"/>
              </a:rPr>
              <a:t>numbering</a:t>
            </a:r>
            <a:r>
              <a:rPr sz="1400" spc="-225" dirty="0">
                <a:solidFill>
                  <a:srgbClr val="FFFFFF"/>
                </a:solidFill>
                <a:latin typeface="Verdana"/>
                <a:cs typeface="Verdana"/>
              </a:rPr>
              <a:t> </a:t>
            </a:r>
            <a:r>
              <a:rPr sz="1400" spc="-75" dirty="0">
                <a:solidFill>
                  <a:srgbClr val="FFFFFF"/>
                </a:solidFill>
                <a:latin typeface="Verdana"/>
                <a:cs typeface="Verdana"/>
              </a:rPr>
              <a:t>systems</a:t>
            </a:r>
            <a:r>
              <a:rPr lang="en-AE" sz="1400" spc="-75" dirty="0">
                <a:solidFill>
                  <a:srgbClr val="FFFFFF"/>
                </a:solidFill>
                <a:latin typeface="Verdana"/>
                <a:cs typeface="Verdana"/>
              </a:rPr>
              <a:t>.</a:t>
            </a:r>
            <a:endParaRPr sz="1400" dirty="0">
              <a:latin typeface="Verdana"/>
              <a:cs typeface="Verdana"/>
            </a:endParaRPr>
          </a:p>
          <a:p>
            <a:pPr marL="12700">
              <a:lnSpc>
                <a:spcPts val="2600"/>
              </a:lnSpc>
            </a:pPr>
            <a:r>
              <a:rPr lang="en-US" sz="2400" spc="100" dirty="0">
                <a:solidFill>
                  <a:srgbClr val="A256FF"/>
                </a:solidFill>
                <a:latin typeface="Noto Sans Symbols"/>
                <a:cs typeface="Noto Sans Symbols"/>
              </a:rPr>
              <a:t>⬡</a:t>
            </a:r>
            <a:r>
              <a:rPr sz="1400" spc="-5" dirty="0">
                <a:solidFill>
                  <a:srgbClr val="FFFFFF"/>
                </a:solidFill>
                <a:latin typeface="Verdana"/>
                <a:cs typeface="Verdana"/>
              </a:rPr>
              <a:t>How</a:t>
            </a:r>
            <a:r>
              <a:rPr sz="1400" spc="-145" dirty="0">
                <a:solidFill>
                  <a:srgbClr val="FFFFFF"/>
                </a:solidFill>
                <a:latin typeface="Verdana"/>
                <a:cs typeface="Verdana"/>
              </a:rPr>
              <a:t> </a:t>
            </a:r>
            <a:r>
              <a:rPr sz="1400" spc="-70" dirty="0">
                <a:solidFill>
                  <a:srgbClr val="FFFFFF"/>
                </a:solidFill>
                <a:latin typeface="Verdana"/>
                <a:cs typeface="Verdana"/>
              </a:rPr>
              <a:t>computer</a:t>
            </a:r>
            <a:r>
              <a:rPr sz="1400" spc="-270" dirty="0">
                <a:solidFill>
                  <a:srgbClr val="FFFFFF"/>
                </a:solidFill>
                <a:latin typeface="Verdana"/>
                <a:cs typeface="Verdana"/>
              </a:rPr>
              <a:t> </a:t>
            </a:r>
            <a:r>
              <a:rPr sz="1400" spc="-65" dirty="0">
                <a:solidFill>
                  <a:srgbClr val="FFFFFF"/>
                </a:solidFill>
                <a:latin typeface="Verdana"/>
                <a:cs typeface="Verdana"/>
              </a:rPr>
              <a:t>stores</a:t>
            </a:r>
            <a:r>
              <a:rPr sz="1400" spc="-215" dirty="0">
                <a:solidFill>
                  <a:srgbClr val="FFFFFF"/>
                </a:solidFill>
                <a:latin typeface="Verdana"/>
                <a:cs typeface="Verdana"/>
              </a:rPr>
              <a:t> </a:t>
            </a:r>
            <a:r>
              <a:rPr sz="1400" spc="-20" dirty="0">
                <a:solidFill>
                  <a:srgbClr val="FFFFFF"/>
                </a:solidFill>
                <a:latin typeface="Verdana"/>
                <a:cs typeface="Verdana"/>
              </a:rPr>
              <a:t>Words</a:t>
            </a:r>
            <a:r>
              <a:rPr sz="1400" spc="-220" dirty="0">
                <a:solidFill>
                  <a:srgbClr val="FFFFFF"/>
                </a:solidFill>
                <a:latin typeface="Verdana"/>
                <a:cs typeface="Verdana"/>
              </a:rPr>
              <a:t> </a:t>
            </a:r>
            <a:r>
              <a:rPr sz="1400" spc="-110" dirty="0">
                <a:solidFill>
                  <a:srgbClr val="FFFFFF"/>
                </a:solidFill>
                <a:latin typeface="Verdana"/>
                <a:cs typeface="Verdana"/>
              </a:rPr>
              <a:t>(ASCII)</a:t>
            </a:r>
            <a:r>
              <a:rPr lang="en-AE" sz="1400" spc="-110" dirty="0">
                <a:solidFill>
                  <a:srgbClr val="FFFFFF"/>
                </a:solidFill>
                <a:latin typeface="Verdana"/>
                <a:cs typeface="Verdana"/>
              </a:rPr>
              <a:t>.</a:t>
            </a:r>
            <a:endParaRPr sz="1400" dirty="0">
              <a:latin typeface="Verdana"/>
              <a:cs typeface="Verdana"/>
            </a:endParaRPr>
          </a:p>
          <a:p>
            <a:pPr marL="12700">
              <a:lnSpc>
                <a:spcPts val="2500"/>
              </a:lnSpc>
            </a:pPr>
            <a:r>
              <a:rPr sz="2400" spc="100" dirty="0">
                <a:solidFill>
                  <a:srgbClr val="A256FF"/>
                </a:solidFill>
                <a:latin typeface="Noto Sans Symbols"/>
                <a:cs typeface="Noto Sans Symbols"/>
              </a:rPr>
              <a:t>⬡</a:t>
            </a:r>
            <a:r>
              <a:rPr sz="2400" spc="-325" dirty="0">
                <a:solidFill>
                  <a:srgbClr val="A256FF"/>
                </a:solidFill>
                <a:latin typeface="Noto Sans Symbols"/>
                <a:cs typeface="Noto Sans Symbols"/>
              </a:rPr>
              <a:t> </a:t>
            </a:r>
            <a:r>
              <a:rPr sz="1400" dirty="0">
                <a:solidFill>
                  <a:srgbClr val="FFFFFF"/>
                </a:solidFill>
                <a:latin typeface="Verdana"/>
                <a:cs typeface="Verdana"/>
              </a:rPr>
              <a:t>How </a:t>
            </a:r>
            <a:r>
              <a:rPr sz="1400" spc="-70" dirty="0">
                <a:solidFill>
                  <a:srgbClr val="FFFFFF"/>
                </a:solidFill>
                <a:latin typeface="Verdana"/>
                <a:cs typeface="Verdana"/>
              </a:rPr>
              <a:t>computer </a:t>
            </a:r>
            <a:r>
              <a:rPr sz="1400" spc="-65" dirty="0">
                <a:solidFill>
                  <a:srgbClr val="FFFFFF"/>
                </a:solidFill>
                <a:latin typeface="Verdana"/>
                <a:cs typeface="Verdana"/>
              </a:rPr>
              <a:t>stores </a:t>
            </a:r>
            <a:r>
              <a:rPr sz="1400" spc="-85" dirty="0">
                <a:solidFill>
                  <a:srgbClr val="FFFFFF"/>
                </a:solidFill>
                <a:latin typeface="Verdana"/>
                <a:cs typeface="Verdana"/>
              </a:rPr>
              <a:t>Images</a:t>
            </a:r>
            <a:r>
              <a:rPr lang="en-AE" sz="1400" spc="-85" dirty="0">
                <a:solidFill>
                  <a:srgbClr val="FFFFFF"/>
                </a:solidFill>
                <a:latin typeface="Verdana"/>
                <a:cs typeface="Verdana"/>
              </a:rPr>
              <a:t>.</a:t>
            </a:r>
            <a:endParaRPr sz="1400" dirty="0">
              <a:latin typeface="Verdana"/>
              <a:cs typeface="Verdana"/>
            </a:endParaRPr>
          </a:p>
          <a:p>
            <a:pPr marL="12700">
              <a:lnSpc>
                <a:spcPts val="2505"/>
              </a:lnSpc>
            </a:pPr>
            <a:r>
              <a:rPr sz="2400" spc="100" dirty="0">
                <a:solidFill>
                  <a:srgbClr val="A256FF"/>
                </a:solidFill>
                <a:latin typeface="Noto Sans Symbols"/>
                <a:cs typeface="Noto Sans Symbols"/>
              </a:rPr>
              <a:t>⬡</a:t>
            </a:r>
            <a:r>
              <a:rPr sz="2400" spc="-325" dirty="0">
                <a:solidFill>
                  <a:srgbClr val="A256FF"/>
                </a:solidFill>
                <a:latin typeface="Noto Sans Symbols"/>
                <a:cs typeface="Noto Sans Symbols"/>
              </a:rPr>
              <a:t> </a:t>
            </a:r>
            <a:r>
              <a:rPr sz="1400" spc="-5" dirty="0">
                <a:solidFill>
                  <a:srgbClr val="FFFFFF"/>
                </a:solidFill>
                <a:latin typeface="Verdana"/>
                <a:cs typeface="Verdana"/>
              </a:rPr>
              <a:t>How </a:t>
            </a:r>
            <a:r>
              <a:rPr sz="1400" spc="-70" dirty="0">
                <a:solidFill>
                  <a:srgbClr val="FFFFFF"/>
                </a:solidFill>
                <a:latin typeface="Verdana"/>
                <a:cs typeface="Verdana"/>
              </a:rPr>
              <a:t>computer </a:t>
            </a:r>
            <a:r>
              <a:rPr sz="1400" spc="-65" dirty="0">
                <a:solidFill>
                  <a:srgbClr val="FFFFFF"/>
                </a:solidFill>
                <a:latin typeface="Verdana"/>
                <a:cs typeface="Verdana"/>
              </a:rPr>
              <a:t>stores </a:t>
            </a:r>
            <a:r>
              <a:rPr sz="1400" spc="-50" dirty="0">
                <a:solidFill>
                  <a:srgbClr val="FFFFFF"/>
                </a:solidFill>
                <a:latin typeface="Verdana"/>
                <a:cs typeface="Verdana"/>
              </a:rPr>
              <a:t>Videos</a:t>
            </a:r>
            <a:r>
              <a:rPr lang="en-AE" sz="1400" spc="-50" dirty="0">
                <a:solidFill>
                  <a:srgbClr val="FFFFFF"/>
                </a:solidFill>
                <a:latin typeface="Verdana"/>
                <a:cs typeface="Verdana"/>
              </a:rPr>
              <a:t>.</a:t>
            </a:r>
            <a:endParaRPr sz="1400" dirty="0">
              <a:latin typeface="Verdana"/>
              <a:cs typeface="Verdana"/>
            </a:endParaRPr>
          </a:p>
          <a:p>
            <a:pPr marL="12700">
              <a:lnSpc>
                <a:spcPts val="2695"/>
              </a:lnSpc>
            </a:pPr>
            <a:r>
              <a:rPr sz="2400" spc="100" dirty="0">
                <a:solidFill>
                  <a:srgbClr val="A256FF"/>
                </a:solidFill>
                <a:latin typeface="Noto Sans Symbols"/>
                <a:cs typeface="Noto Sans Symbols"/>
              </a:rPr>
              <a:t>⬡</a:t>
            </a:r>
            <a:r>
              <a:rPr sz="2400" spc="-310" dirty="0">
                <a:solidFill>
                  <a:srgbClr val="A256FF"/>
                </a:solidFill>
                <a:latin typeface="Noto Sans Symbols"/>
                <a:cs typeface="Noto Sans Symbols"/>
              </a:rPr>
              <a:t> </a:t>
            </a:r>
            <a:r>
              <a:rPr sz="1400" b="1" u="sng" spc="-5" dirty="0">
                <a:solidFill>
                  <a:srgbClr val="FFFFFF"/>
                </a:solidFill>
                <a:latin typeface="Verdana"/>
                <a:cs typeface="Verdana"/>
              </a:rPr>
              <a:t>How </a:t>
            </a:r>
            <a:r>
              <a:rPr sz="1400" b="1" u="sng" spc="-70" dirty="0">
                <a:solidFill>
                  <a:srgbClr val="FFFFFF"/>
                </a:solidFill>
                <a:latin typeface="Verdana"/>
                <a:cs typeface="Verdana"/>
              </a:rPr>
              <a:t>computer </a:t>
            </a:r>
            <a:r>
              <a:rPr sz="1400" b="1" u="sng" spc="-65" dirty="0">
                <a:solidFill>
                  <a:srgbClr val="FFFFFF"/>
                </a:solidFill>
                <a:latin typeface="Verdana"/>
                <a:cs typeface="Verdana"/>
              </a:rPr>
              <a:t>stores </a:t>
            </a:r>
            <a:r>
              <a:rPr sz="1400" b="1" u="sng" spc="-30" dirty="0">
                <a:solidFill>
                  <a:srgbClr val="FFFFFF"/>
                </a:solidFill>
                <a:latin typeface="Verdana"/>
                <a:cs typeface="Verdana"/>
              </a:rPr>
              <a:t>Audio</a:t>
            </a:r>
            <a:r>
              <a:rPr lang="en-AE" sz="1400" b="1" u="sng" spc="-30" dirty="0">
                <a:solidFill>
                  <a:srgbClr val="FFFFFF"/>
                </a:solidFill>
                <a:latin typeface="Verdana"/>
                <a:cs typeface="Verdana"/>
              </a:rPr>
              <a:t>.</a:t>
            </a:r>
          </a:p>
          <a:p>
            <a:pPr marL="12700">
              <a:lnSpc>
                <a:spcPts val="2695"/>
              </a:lnSpc>
            </a:pPr>
            <a:r>
              <a:rPr lang="en-US" sz="2400" spc="100" dirty="0">
                <a:solidFill>
                  <a:srgbClr val="A256FF"/>
                </a:solidFill>
                <a:latin typeface="Noto Sans Symbols"/>
                <a:cs typeface="Noto Sans Symbols"/>
              </a:rPr>
              <a:t>⬡</a:t>
            </a:r>
            <a:r>
              <a:rPr lang="en-US" sz="2400" spc="-310" dirty="0">
                <a:solidFill>
                  <a:srgbClr val="A256FF"/>
                </a:solidFill>
                <a:latin typeface="Noto Sans Symbols"/>
                <a:cs typeface="Noto Sans Symbols"/>
              </a:rPr>
              <a:t> </a:t>
            </a:r>
            <a:r>
              <a:rPr lang="en-US" sz="1400" spc="-5" dirty="0">
                <a:solidFill>
                  <a:srgbClr val="FFFFFF"/>
                </a:solidFill>
                <a:latin typeface="Verdana"/>
                <a:cs typeface="Verdana"/>
              </a:rPr>
              <a:t>How </a:t>
            </a:r>
            <a:r>
              <a:rPr lang="en-US" sz="1400" spc="-70" dirty="0">
                <a:solidFill>
                  <a:srgbClr val="FFFFFF"/>
                </a:solidFill>
                <a:latin typeface="Verdana"/>
                <a:cs typeface="Verdana"/>
              </a:rPr>
              <a:t>computer </a:t>
            </a:r>
            <a:r>
              <a:rPr lang="en-US" sz="1400" spc="-65" dirty="0">
                <a:solidFill>
                  <a:srgbClr val="FFFFFF"/>
                </a:solidFill>
                <a:latin typeface="Verdana"/>
                <a:cs typeface="Verdana"/>
              </a:rPr>
              <a:t>share information?</a:t>
            </a:r>
          </a:p>
          <a:p>
            <a:pPr marL="12700">
              <a:lnSpc>
                <a:spcPts val="2695"/>
              </a:lnSpc>
            </a:pPr>
            <a:r>
              <a:rPr lang="en-US" sz="2400" spc="100" dirty="0">
                <a:solidFill>
                  <a:srgbClr val="A256FF"/>
                </a:solidFill>
                <a:latin typeface="Noto Sans Symbols"/>
              </a:rPr>
              <a:t>⬡</a:t>
            </a:r>
            <a:r>
              <a:rPr lang="en-US" sz="1400" spc="-65" dirty="0">
                <a:solidFill>
                  <a:srgbClr val="FFFFFF"/>
                </a:solidFill>
                <a:latin typeface="Verdana"/>
              </a:rPr>
              <a:t> Jupyter Installation (Anaconda Based)</a:t>
            </a:r>
            <a:endParaRPr lang="en-US" sz="1400" spc="-30" dirty="0">
              <a:solidFill>
                <a:srgbClr val="FFFFFF"/>
              </a:solidFill>
              <a:latin typeface="Verdana"/>
              <a:cs typeface="Verdana"/>
            </a:endParaRPr>
          </a:p>
        </p:txBody>
      </p:sp>
      <p:sp>
        <p:nvSpPr>
          <p:cNvPr id="5" name="object 2">
            <a:extLst>
              <a:ext uri="{FF2B5EF4-FFF2-40B4-BE49-F238E27FC236}">
                <a16:creationId xmlns:a16="http://schemas.microsoft.com/office/drawing/2014/main" id="{313D7D1A-40A0-4AC5-B67F-0192EC62B405}"/>
              </a:ext>
            </a:extLst>
          </p:cNvPr>
          <p:cNvSpPr txBox="1"/>
          <p:nvPr/>
        </p:nvSpPr>
        <p:spPr>
          <a:xfrm>
            <a:off x="228091" y="1123015"/>
            <a:ext cx="2715260" cy="300355"/>
          </a:xfrm>
          <a:prstGeom prst="rect">
            <a:avLst/>
          </a:prstGeom>
        </p:spPr>
        <p:txBody>
          <a:bodyPr vert="horz" wrap="square" lIns="0" tIns="12700" rIns="0" bIns="0" rtlCol="0">
            <a:spAutoFit/>
          </a:bodyPr>
          <a:lstStyle/>
          <a:p>
            <a:pPr marL="12700">
              <a:lnSpc>
                <a:spcPct val="100000"/>
              </a:lnSpc>
              <a:spcBef>
                <a:spcPts val="100"/>
              </a:spcBef>
            </a:pPr>
            <a:r>
              <a:rPr lang="en-US" b="1" dirty="0">
                <a:solidFill>
                  <a:srgbClr val="FFFFFF"/>
                </a:solidFill>
                <a:latin typeface="Amasis MT Pro" panose="02040504050005020304" pitchFamily="18" charset="0"/>
                <a:cs typeface="Tahoma"/>
              </a:rPr>
              <a:t>Session outline : </a:t>
            </a:r>
            <a:endParaRPr sz="1800" b="1" dirty="0">
              <a:latin typeface="Amasis MT Pro" panose="02040504050005020304" pitchFamily="18" charset="0"/>
              <a:cs typeface="Tahoma"/>
            </a:endParaRPr>
          </a:p>
        </p:txBody>
      </p:sp>
    </p:spTree>
    <p:extLst>
      <p:ext uri="{BB962C8B-B14F-4D97-AF65-F5344CB8AC3E}">
        <p14:creationId xmlns:p14="http://schemas.microsoft.com/office/powerpoint/2010/main" val="29455384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97129" y="21302"/>
            <a:ext cx="4131310" cy="391160"/>
          </a:xfrm>
          <a:prstGeom prst="rect">
            <a:avLst/>
          </a:prstGeom>
        </p:spPr>
        <p:txBody>
          <a:bodyPr vert="horz" wrap="square" lIns="0" tIns="12700" rIns="0" bIns="0" rtlCol="0">
            <a:spAutoFit/>
          </a:bodyPr>
          <a:lstStyle/>
          <a:p>
            <a:pPr marL="12700">
              <a:lnSpc>
                <a:spcPct val="100000"/>
              </a:lnSpc>
              <a:spcBef>
                <a:spcPts val="100"/>
              </a:spcBef>
            </a:pPr>
            <a:r>
              <a:rPr sz="2400" spc="-5" dirty="0"/>
              <a:t>How </a:t>
            </a:r>
            <a:r>
              <a:rPr sz="2400" spc="-30" dirty="0"/>
              <a:t>computer </a:t>
            </a:r>
            <a:r>
              <a:rPr sz="2400" spc="-40" dirty="0"/>
              <a:t>stores</a:t>
            </a:r>
            <a:r>
              <a:rPr sz="2400" spc="-610" dirty="0"/>
              <a:t> </a:t>
            </a:r>
            <a:r>
              <a:rPr sz="2400" spc="-5" dirty="0"/>
              <a:t>Audio</a:t>
            </a:r>
            <a:endParaRPr sz="2400" dirty="0"/>
          </a:p>
        </p:txBody>
      </p:sp>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57B82349-972E-4C74-89E8-8F2D3868F3BE}"/>
                  </a:ext>
                </a:extLst>
              </p14:cNvPr>
              <p14:cNvContentPartPr/>
              <p14:nvPr/>
            </p14:nvContentPartPr>
            <p14:xfrm>
              <a:off x="6744240" y="877320"/>
              <a:ext cx="360" cy="360"/>
            </p14:xfrm>
          </p:contentPart>
        </mc:Choice>
        <mc:Fallback xmlns="">
          <p:pic>
            <p:nvPicPr>
              <p:cNvPr id="9" name="Ink 8">
                <a:extLst>
                  <a:ext uri="{FF2B5EF4-FFF2-40B4-BE49-F238E27FC236}">
                    <a16:creationId xmlns:a16="http://schemas.microsoft.com/office/drawing/2014/main" id="{57B82349-972E-4C74-89E8-8F2D3868F3BE}"/>
                  </a:ext>
                </a:extLst>
              </p:cNvPr>
              <p:cNvPicPr/>
              <p:nvPr/>
            </p:nvPicPr>
            <p:blipFill>
              <a:blip r:embed="rId8"/>
              <a:stretch>
                <a:fillRect/>
              </a:stretch>
            </p:blipFill>
            <p:spPr>
              <a:xfrm>
                <a:off x="6734880" y="867960"/>
                <a:ext cx="19080" cy="19080"/>
              </a:xfrm>
              <a:prstGeom prst="rect">
                <a:avLst/>
              </a:prstGeom>
            </p:spPr>
          </p:pic>
        </mc:Fallback>
      </mc:AlternateContent>
      <p:sp>
        <p:nvSpPr>
          <p:cNvPr id="11" name="TextBox 10">
            <a:extLst>
              <a:ext uri="{FF2B5EF4-FFF2-40B4-BE49-F238E27FC236}">
                <a16:creationId xmlns:a16="http://schemas.microsoft.com/office/drawing/2014/main" id="{6F3FB85B-4949-4182-A8EF-0E6A89C1B8D4}"/>
              </a:ext>
            </a:extLst>
          </p:cNvPr>
          <p:cNvSpPr txBox="1"/>
          <p:nvPr/>
        </p:nvSpPr>
        <p:spPr>
          <a:xfrm>
            <a:off x="261493" y="579358"/>
            <a:ext cx="7756271" cy="738664"/>
          </a:xfrm>
          <a:prstGeom prst="rect">
            <a:avLst/>
          </a:prstGeom>
          <a:noFill/>
        </p:spPr>
        <p:txBody>
          <a:bodyPr wrap="square">
            <a:spAutoFit/>
          </a:bodyPr>
          <a:lstStyle/>
          <a:p>
            <a:r>
              <a:rPr lang="en-US" sz="1400" b="0" i="0" dirty="0">
                <a:solidFill>
                  <a:schemeClr val="bg1"/>
                </a:solidFill>
                <a:effectLst/>
                <a:latin typeface="Helvetica Neue"/>
              </a:rPr>
              <a:t>- It’s get converted to 0s and 1s, it is recorded using a </a:t>
            </a:r>
            <a:r>
              <a:rPr lang="en-US" sz="1400" b="1" i="0" dirty="0">
                <a:solidFill>
                  <a:schemeClr val="bg1"/>
                </a:solidFill>
                <a:effectLst/>
                <a:latin typeface="Helvetica Neue"/>
              </a:rPr>
              <a:t>microphone</a:t>
            </a:r>
            <a:r>
              <a:rPr lang="en-US" sz="1400" b="0" i="0" dirty="0">
                <a:solidFill>
                  <a:schemeClr val="bg1"/>
                </a:solidFill>
                <a:effectLst/>
                <a:latin typeface="Helvetica Neue"/>
              </a:rPr>
              <a:t> which converts it to electrical signals in analogue form which are then converted to a digital (or binary) format using an A/D converter</a:t>
            </a:r>
            <a:endParaRPr lang="en-US" sz="1400" dirty="0">
              <a:solidFill>
                <a:schemeClr val="bg1"/>
              </a:solidFill>
            </a:endParaRPr>
          </a:p>
        </p:txBody>
      </p:sp>
      <p:pic>
        <p:nvPicPr>
          <p:cNvPr id="13" name="Picture 12" descr="Chart&#10;&#10;Description automatically generated">
            <a:extLst>
              <a:ext uri="{FF2B5EF4-FFF2-40B4-BE49-F238E27FC236}">
                <a16:creationId xmlns:a16="http://schemas.microsoft.com/office/drawing/2014/main" id="{F8ADE918-A88D-4FF1-A5E5-0E6D9C64C55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71600" y="1202666"/>
            <a:ext cx="6874404" cy="38862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8033" y="193370"/>
            <a:ext cx="2715260" cy="300355"/>
          </a:xfrm>
          <a:prstGeom prst="rect">
            <a:avLst/>
          </a:prstGeom>
        </p:spPr>
        <p:txBody>
          <a:bodyPr vert="horz" wrap="square" lIns="0" tIns="12700" rIns="0" bIns="0" rtlCol="0">
            <a:spAutoFit/>
          </a:bodyPr>
          <a:lstStyle/>
          <a:p>
            <a:pPr marL="12700">
              <a:lnSpc>
                <a:spcPct val="100000"/>
              </a:lnSpc>
              <a:spcBef>
                <a:spcPts val="100"/>
              </a:spcBef>
            </a:pPr>
            <a:r>
              <a:rPr sz="1800" b="1" spc="-150" dirty="0">
                <a:solidFill>
                  <a:srgbClr val="FFFFFF"/>
                </a:solidFill>
                <a:latin typeface="Tahoma"/>
                <a:cs typeface="Tahoma"/>
              </a:rPr>
              <a:t>Intro</a:t>
            </a:r>
            <a:r>
              <a:rPr sz="1800" b="1" spc="-254" dirty="0">
                <a:solidFill>
                  <a:srgbClr val="FFFFFF"/>
                </a:solidFill>
                <a:latin typeface="Tahoma"/>
                <a:cs typeface="Tahoma"/>
              </a:rPr>
              <a:t> </a:t>
            </a:r>
            <a:r>
              <a:rPr sz="1800" b="1" spc="-65" dirty="0">
                <a:solidFill>
                  <a:srgbClr val="FFFFFF"/>
                </a:solidFill>
                <a:latin typeface="Tahoma"/>
                <a:cs typeface="Tahoma"/>
              </a:rPr>
              <a:t>to</a:t>
            </a:r>
            <a:r>
              <a:rPr sz="1800" b="1" spc="-190" dirty="0">
                <a:solidFill>
                  <a:srgbClr val="FFFFFF"/>
                </a:solidFill>
                <a:latin typeface="Tahoma"/>
                <a:cs typeface="Tahoma"/>
              </a:rPr>
              <a:t> </a:t>
            </a:r>
            <a:r>
              <a:rPr sz="1800" b="1" spc="-90" dirty="0">
                <a:solidFill>
                  <a:srgbClr val="FFFFFF"/>
                </a:solidFill>
                <a:latin typeface="Tahoma"/>
                <a:cs typeface="Tahoma"/>
              </a:rPr>
              <a:t>Computer</a:t>
            </a:r>
            <a:r>
              <a:rPr sz="1800" b="1" spc="-254" dirty="0">
                <a:solidFill>
                  <a:srgbClr val="FFFFFF"/>
                </a:solidFill>
                <a:latin typeface="Tahoma"/>
                <a:cs typeface="Tahoma"/>
              </a:rPr>
              <a:t> </a:t>
            </a:r>
            <a:r>
              <a:rPr sz="1800" b="1" spc="-80" dirty="0">
                <a:solidFill>
                  <a:srgbClr val="FFFFFF"/>
                </a:solidFill>
                <a:latin typeface="Tahoma"/>
                <a:cs typeface="Tahoma"/>
              </a:rPr>
              <a:t>Science</a:t>
            </a:r>
            <a:endParaRPr sz="1800" dirty="0">
              <a:latin typeface="Tahoma"/>
              <a:cs typeface="Tahoma"/>
            </a:endParaRPr>
          </a:p>
        </p:txBody>
      </p:sp>
      <p:sp>
        <p:nvSpPr>
          <p:cNvPr id="3" name="object 3"/>
          <p:cNvSpPr txBox="1">
            <a:spLocks noGrp="1"/>
          </p:cNvSpPr>
          <p:nvPr>
            <p:ph type="title"/>
          </p:nvPr>
        </p:nvSpPr>
        <p:spPr>
          <a:xfrm>
            <a:off x="228091" y="1761490"/>
            <a:ext cx="2566670" cy="371897"/>
          </a:xfrm>
          <a:prstGeom prst="rect">
            <a:avLst/>
          </a:prstGeom>
        </p:spPr>
        <p:txBody>
          <a:bodyPr vert="horz" wrap="square" lIns="0" tIns="12700" rIns="0" bIns="0" rtlCol="0">
            <a:spAutoFit/>
          </a:bodyPr>
          <a:lstStyle/>
          <a:p>
            <a:pPr marL="12700">
              <a:lnSpc>
                <a:spcPts val="2790"/>
              </a:lnSpc>
              <a:spcBef>
                <a:spcPts val="100"/>
              </a:spcBef>
            </a:pPr>
            <a:r>
              <a:rPr sz="2400" spc="100" dirty="0">
                <a:solidFill>
                  <a:srgbClr val="A256FF"/>
                </a:solidFill>
                <a:latin typeface="Noto Sans Symbols"/>
                <a:cs typeface="Noto Sans Symbols"/>
              </a:rPr>
              <a:t>⬡</a:t>
            </a:r>
            <a:r>
              <a:rPr spc="-100" dirty="0"/>
              <a:t>What</a:t>
            </a:r>
            <a:r>
              <a:rPr spc="-270" dirty="0"/>
              <a:t> </a:t>
            </a:r>
            <a:r>
              <a:rPr lang="ar-AE" spc="-270" dirty="0"/>
              <a:t> </a:t>
            </a:r>
            <a:r>
              <a:rPr spc="-65" dirty="0"/>
              <a:t>is</a:t>
            </a:r>
            <a:r>
              <a:rPr spc="-295" dirty="0"/>
              <a:t> </a:t>
            </a:r>
            <a:r>
              <a:rPr lang="ar-AE" spc="-295" dirty="0"/>
              <a:t> </a:t>
            </a:r>
            <a:r>
              <a:rPr spc="-114" dirty="0"/>
              <a:t>Computer</a:t>
            </a:r>
            <a:r>
              <a:rPr spc="-265" dirty="0"/>
              <a:t> </a:t>
            </a:r>
            <a:r>
              <a:rPr dirty="0"/>
              <a:t>?</a:t>
            </a:r>
            <a:endParaRPr sz="2400" dirty="0">
              <a:latin typeface="Noto Sans Symbols"/>
              <a:cs typeface="Noto Sans Symbols"/>
            </a:endParaRPr>
          </a:p>
        </p:txBody>
      </p:sp>
      <p:sp>
        <p:nvSpPr>
          <p:cNvPr id="4" name="object 4"/>
          <p:cNvSpPr txBox="1"/>
          <p:nvPr/>
        </p:nvSpPr>
        <p:spPr>
          <a:xfrm>
            <a:off x="218033" y="2133387"/>
            <a:ext cx="4039109" cy="2757165"/>
          </a:xfrm>
          <a:prstGeom prst="rect">
            <a:avLst/>
          </a:prstGeom>
        </p:spPr>
        <p:txBody>
          <a:bodyPr vert="horz" wrap="square" lIns="0" tIns="12700" rIns="0" bIns="0" rtlCol="0">
            <a:spAutoFit/>
          </a:bodyPr>
          <a:lstStyle/>
          <a:p>
            <a:pPr marL="12700">
              <a:lnSpc>
                <a:spcPts val="2795"/>
              </a:lnSpc>
              <a:spcBef>
                <a:spcPts val="100"/>
              </a:spcBef>
            </a:pPr>
            <a:r>
              <a:rPr lang="en-US" sz="2400" spc="100" dirty="0">
                <a:solidFill>
                  <a:srgbClr val="A256FF"/>
                </a:solidFill>
                <a:latin typeface="Noto Sans Symbols"/>
              </a:rPr>
              <a:t>⬡</a:t>
            </a:r>
            <a:r>
              <a:rPr lang="en-US" sz="1400" spc="-70" dirty="0">
                <a:solidFill>
                  <a:srgbClr val="FFFFFF"/>
                </a:solidFill>
                <a:latin typeface="Verdana"/>
              </a:rPr>
              <a:t>How Computers Work ?</a:t>
            </a:r>
            <a:endParaRPr lang="ar-EG" sz="1400" spc="-70" dirty="0">
              <a:solidFill>
                <a:srgbClr val="FFFFFF"/>
              </a:solidFill>
              <a:latin typeface="Verdana"/>
            </a:endParaRPr>
          </a:p>
          <a:p>
            <a:pPr marL="12700">
              <a:lnSpc>
                <a:spcPts val="2795"/>
              </a:lnSpc>
              <a:spcBef>
                <a:spcPts val="100"/>
              </a:spcBef>
            </a:pPr>
            <a:r>
              <a:rPr sz="2400" spc="100" dirty="0">
                <a:solidFill>
                  <a:srgbClr val="A256FF"/>
                </a:solidFill>
                <a:latin typeface="Noto Sans Symbols"/>
                <a:cs typeface="Noto Sans Symbols"/>
              </a:rPr>
              <a:t>⬡</a:t>
            </a:r>
            <a:r>
              <a:rPr sz="1400" spc="-60" dirty="0">
                <a:solidFill>
                  <a:srgbClr val="FFFFFF"/>
                </a:solidFill>
                <a:latin typeface="Verdana"/>
                <a:cs typeface="Verdana"/>
              </a:rPr>
              <a:t>Decimal</a:t>
            </a:r>
            <a:r>
              <a:rPr sz="1400" spc="-229" dirty="0">
                <a:solidFill>
                  <a:srgbClr val="FFFFFF"/>
                </a:solidFill>
                <a:latin typeface="Verdana"/>
                <a:cs typeface="Verdana"/>
              </a:rPr>
              <a:t> </a:t>
            </a:r>
            <a:r>
              <a:rPr sz="1400" dirty="0">
                <a:solidFill>
                  <a:srgbClr val="FFFFFF"/>
                </a:solidFill>
                <a:latin typeface="Verdana"/>
                <a:cs typeface="Verdana"/>
              </a:rPr>
              <a:t>&amp;</a:t>
            </a:r>
            <a:r>
              <a:rPr sz="1400" spc="-235" dirty="0">
                <a:solidFill>
                  <a:srgbClr val="FFFFFF"/>
                </a:solidFill>
                <a:latin typeface="Verdana"/>
                <a:cs typeface="Verdana"/>
              </a:rPr>
              <a:t> </a:t>
            </a:r>
            <a:r>
              <a:rPr sz="1400" spc="-50" dirty="0">
                <a:solidFill>
                  <a:srgbClr val="FFFFFF"/>
                </a:solidFill>
                <a:latin typeface="Verdana"/>
                <a:cs typeface="Verdana"/>
              </a:rPr>
              <a:t>Binary</a:t>
            </a:r>
            <a:r>
              <a:rPr sz="1400" spc="-229" dirty="0">
                <a:solidFill>
                  <a:srgbClr val="FFFFFF"/>
                </a:solidFill>
                <a:latin typeface="Verdana"/>
                <a:cs typeface="Verdana"/>
              </a:rPr>
              <a:t> </a:t>
            </a:r>
            <a:r>
              <a:rPr sz="1400" spc="-75" dirty="0">
                <a:solidFill>
                  <a:srgbClr val="FFFFFF"/>
                </a:solidFill>
                <a:latin typeface="Verdana"/>
                <a:cs typeface="Verdana"/>
              </a:rPr>
              <a:t>numbering</a:t>
            </a:r>
            <a:r>
              <a:rPr sz="1400" spc="-225" dirty="0">
                <a:solidFill>
                  <a:srgbClr val="FFFFFF"/>
                </a:solidFill>
                <a:latin typeface="Verdana"/>
                <a:cs typeface="Verdana"/>
              </a:rPr>
              <a:t> </a:t>
            </a:r>
            <a:r>
              <a:rPr sz="1400" spc="-75" dirty="0">
                <a:solidFill>
                  <a:srgbClr val="FFFFFF"/>
                </a:solidFill>
                <a:latin typeface="Verdana"/>
                <a:cs typeface="Verdana"/>
              </a:rPr>
              <a:t>systems</a:t>
            </a:r>
            <a:r>
              <a:rPr lang="en-AE" sz="1400" spc="-75" dirty="0">
                <a:solidFill>
                  <a:srgbClr val="FFFFFF"/>
                </a:solidFill>
                <a:latin typeface="Verdana"/>
                <a:cs typeface="Verdana"/>
              </a:rPr>
              <a:t>.</a:t>
            </a:r>
            <a:endParaRPr sz="1400" dirty="0">
              <a:latin typeface="Verdana"/>
              <a:cs typeface="Verdana"/>
            </a:endParaRPr>
          </a:p>
          <a:p>
            <a:pPr marL="12700">
              <a:lnSpc>
                <a:spcPts val="2600"/>
              </a:lnSpc>
            </a:pPr>
            <a:r>
              <a:rPr lang="en-US" sz="2400" spc="100" dirty="0">
                <a:solidFill>
                  <a:srgbClr val="A256FF"/>
                </a:solidFill>
                <a:latin typeface="Noto Sans Symbols"/>
                <a:cs typeface="Noto Sans Symbols"/>
              </a:rPr>
              <a:t>⬡</a:t>
            </a:r>
            <a:r>
              <a:rPr sz="1400" spc="-5" dirty="0">
                <a:solidFill>
                  <a:srgbClr val="FFFFFF"/>
                </a:solidFill>
                <a:latin typeface="Verdana"/>
                <a:cs typeface="Verdana"/>
              </a:rPr>
              <a:t>How</a:t>
            </a:r>
            <a:r>
              <a:rPr sz="1400" spc="-145" dirty="0">
                <a:solidFill>
                  <a:srgbClr val="FFFFFF"/>
                </a:solidFill>
                <a:latin typeface="Verdana"/>
                <a:cs typeface="Verdana"/>
              </a:rPr>
              <a:t> </a:t>
            </a:r>
            <a:r>
              <a:rPr sz="1400" spc="-70" dirty="0">
                <a:solidFill>
                  <a:srgbClr val="FFFFFF"/>
                </a:solidFill>
                <a:latin typeface="Verdana"/>
                <a:cs typeface="Verdana"/>
              </a:rPr>
              <a:t>computer</a:t>
            </a:r>
            <a:r>
              <a:rPr sz="1400" spc="-270" dirty="0">
                <a:solidFill>
                  <a:srgbClr val="FFFFFF"/>
                </a:solidFill>
                <a:latin typeface="Verdana"/>
                <a:cs typeface="Verdana"/>
              </a:rPr>
              <a:t> </a:t>
            </a:r>
            <a:r>
              <a:rPr sz="1400" spc="-65" dirty="0">
                <a:solidFill>
                  <a:srgbClr val="FFFFFF"/>
                </a:solidFill>
                <a:latin typeface="Verdana"/>
                <a:cs typeface="Verdana"/>
              </a:rPr>
              <a:t>stores</a:t>
            </a:r>
            <a:r>
              <a:rPr sz="1400" spc="-215" dirty="0">
                <a:solidFill>
                  <a:srgbClr val="FFFFFF"/>
                </a:solidFill>
                <a:latin typeface="Verdana"/>
                <a:cs typeface="Verdana"/>
              </a:rPr>
              <a:t> </a:t>
            </a:r>
            <a:r>
              <a:rPr sz="1400" spc="-20" dirty="0">
                <a:solidFill>
                  <a:srgbClr val="FFFFFF"/>
                </a:solidFill>
                <a:latin typeface="Verdana"/>
                <a:cs typeface="Verdana"/>
              </a:rPr>
              <a:t>Words</a:t>
            </a:r>
            <a:r>
              <a:rPr sz="1400" spc="-220" dirty="0">
                <a:solidFill>
                  <a:srgbClr val="FFFFFF"/>
                </a:solidFill>
                <a:latin typeface="Verdana"/>
                <a:cs typeface="Verdana"/>
              </a:rPr>
              <a:t> </a:t>
            </a:r>
            <a:r>
              <a:rPr sz="1400" spc="-110" dirty="0">
                <a:solidFill>
                  <a:srgbClr val="FFFFFF"/>
                </a:solidFill>
                <a:latin typeface="Verdana"/>
                <a:cs typeface="Verdana"/>
              </a:rPr>
              <a:t>(ASCII)</a:t>
            </a:r>
            <a:r>
              <a:rPr lang="en-AE" sz="1400" spc="-110" dirty="0">
                <a:solidFill>
                  <a:srgbClr val="FFFFFF"/>
                </a:solidFill>
                <a:latin typeface="Verdana"/>
                <a:cs typeface="Verdana"/>
              </a:rPr>
              <a:t>.</a:t>
            </a:r>
            <a:endParaRPr sz="1400" dirty="0">
              <a:latin typeface="Verdana"/>
              <a:cs typeface="Verdana"/>
            </a:endParaRPr>
          </a:p>
          <a:p>
            <a:pPr marL="12700">
              <a:lnSpc>
                <a:spcPts val="2500"/>
              </a:lnSpc>
            </a:pPr>
            <a:r>
              <a:rPr sz="2400" spc="100" dirty="0">
                <a:solidFill>
                  <a:srgbClr val="A256FF"/>
                </a:solidFill>
                <a:latin typeface="Noto Sans Symbols"/>
                <a:cs typeface="Noto Sans Symbols"/>
              </a:rPr>
              <a:t>⬡</a:t>
            </a:r>
            <a:r>
              <a:rPr sz="2400" spc="-325" dirty="0">
                <a:solidFill>
                  <a:srgbClr val="A256FF"/>
                </a:solidFill>
                <a:latin typeface="Noto Sans Symbols"/>
                <a:cs typeface="Noto Sans Symbols"/>
              </a:rPr>
              <a:t> </a:t>
            </a:r>
            <a:r>
              <a:rPr sz="1400" dirty="0">
                <a:solidFill>
                  <a:srgbClr val="FFFFFF"/>
                </a:solidFill>
                <a:latin typeface="Verdana"/>
                <a:cs typeface="Verdana"/>
              </a:rPr>
              <a:t>How </a:t>
            </a:r>
            <a:r>
              <a:rPr sz="1400" spc="-70" dirty="0">
                <a:solidFill>
                  <a:srgbClr val="FFFFFF"/>
                </a:solidFill>
                <a:latin typeface="Verdana"/>
                <a:cs typeface="Verdana"/>
              </a:rPr>
              <a:t>computer </a:t>
            </a:r>
            <a:r>
              <a:rPr sz="1400" spc="-65" dirty="0">
                <a:solidFill>
                  <a:srgbClr val="FFFFFF"/>
                </a:solidFill>
                <a:latin typeface="Verdana"/>
                <a:cs typeface="Verdana"/>
              </a:rPr>
              <a:t>stores </a:t>
            </a:r>
            <a:r>
              <a:rPr sz="1400" spc="-85" dirty="0">
                <a:solidFill>
                  <a:srgbClr val="FFFFFF"/>
                </a:solidFill>
                <a:latin typeface="Verdana"/>
                <a:cs typeface="Verdana"/>
              </a:rPr>
              <a:t>Images</a:t>
            </a:r>
            <a:r>
              <a:rPr lang="en-AE" sz="1400" spc="-85" dirty="0">
                <a:solidFill>
                  <a:srgbClr val="FFFFFF"/>
                </a:solidFill>
                <a:latin typeface="Verdana"/>
                <a:cs typeface="Verdana"/>
              </a:rPr>
              <a:t>.</a:t>
            </a:r>
            <a:endParaRPr sz="1400" dirty="0">
              <a:latin typeface="Verdana"/>
              <a:cs typeface="Verdana"/>
            </a:endParaRPr>
          </a:p>
          <a:p>
            <a:pPr marL="12700">
              <a:lnSpc>
                <a:spcPts val="2505"/>
              </a:lnSpc>
            </a:pPr>
            <a:r>
              <a:rPr sz="2400" spc="100" dirty="0">
                <a:solidFill>
                  <a:srgbClr val="A256FF"/>
                </a:solidFill>
                <a:latin typeface="Noto Sans Symbols"/>
                <a:cs typeface="Noto Sans Symbols"/>
              </a:rPr>
              <a:t>⬡</a:t>
            </a:r>
            <a:r>
              <a:rPr sz="2400" spc="-325" dirty="0">
                <a:solidFill>
                  <a:srgbClr val="A256FF"/>
                </a:solidFill>
                <a:latin typeface="Noto Sans Symbols"/>
                <a:cs typeface="Noto Sans Symbols"/>
              </a:rPr>
              <a:t> </a:t>
            </a:r>
            <a:r>
              <a:rPr sz="1400" spc="-5" dirty="0">
                <a:solidFill>
                  <a:srgbClr val="FFFFFF"/>
                </a:solidFill>
                <a:latin typeface="Verdana"/>
                <a:cs typeface="Verdana"/>
              </a:rPr>
              <a:t>How </a:t>
            </a:r>
            <a:r>
              <a:rPr sz="1400" spc="-70" dirty="0">
                <a:solidFill>
                  <a:srgbClr val="FFFFFF"/>
                </a:solidFill>
                <a:latin typeface="Verdana"/>
                <a:cs typeface="Verdana"/>
              </a:rPr>
              <a:t>computer </a:t>
            </a:r>
            <a:r>
              <a:rPr sz="1400" spc="-65" dirty="0">
                <a:solidFill>
                  <a:srgbClr val="FFFFFF"/>
                </a:solidFill>
                <a:latin typeface="Verdana"/>
                <a:cs typeface="Verdana"/>
              </a:rPr>
              <a:t>stores </a:t>
            </a:r>
            <a:r>
              <a:rPr sz="1400" spc="-50" dirty="0">
                <a:solidFill>
                  <a:srgbClr val="FFFFFF"/>
                </a:solidFill>
                <a:latin typeface="Verdana"/>
                <a:cs typeface="Verdana"/>
              </a:rPr>
              <a:t>Videos</a:t>
            </a:r>
            <a:r>
              <a:rPr lang="en-AE" sz="1400" spc="-50" dirty="0">
                <a:solidFill>
                  <a:srgbClr val="FFFFFF"/>
                </a:solidFill>
                <a:latin typeface="Verdana"/>
                <a:cs typeface="Verdana"/>
              </a:rPr>
              <a:t>.</a:t>
            </a:r>
            <a:endParaRPr sz="1400" dirty="0">
              <a:latin typeface="Verdana"/>
              <a:cs typeface="Verdana"/>
            </a:endParaRPr>
          </a:p>
          <a:p>
            <a:pPr marL="12700">
              <a:lnSpc>
                <a:spcPts val="2695"/>
              </a:lnSpc>
            </a:pPr>
            <a:r>
              <a:rPr sz="2400" spc="100" dirty="0">
                <a:solidFill>
                  <a:srgbClr val="A256FF"/>
                </a:solidFill>
                <a:latin typeface="Noto Sans Symbols"/>
                <a:cs typeface="Noto Sans Symbols"/>
              </a:rPr>
              <a:t>⬡</a:t>
            </a:r>
            <a:r>
              <a:rPr sz="2400" spc="-310" dirty="0">
                <a:solidFill>
                  <a:srgbClr val="A256FF"/>
                </a:solidFill>
                <a:latin typeface="Noto Sans Symbols"/>
                <a:cs typeface="Noto Sans Symbols"/>
              </a:rPr>
              <a:t> </a:t>
            </a:r>
            <a:r>
              <a:rPr sz="1400" spc="-5" dirty="0">
                <a:solidFill>
                  <a:srgbClr val="FFFFFF"/>
                </a:solidFill>
                <a:latin typeface="Verdana"/>
                <a:cs typeface="Verdana"/>
              </a:rPr>
              <a:t>How </a:t>
            </a:r>
            <a:r>
              <a:rPr sz="1400" spc="-70" dirty="0">
                <a:solidFill>
                  <a:srgbClr val="FFFFFF"/>
                </a:solidFill>
                <a:latin typeface="Verdana"/>
                <a:cs typeface="Verdana"/>
              </a:rPr>
              <a:t>computer </a:t>
            </a:r>
            <a:r>
              <a:rPr sz="1400" spc="-65" dirty="0">
                <a:solidFill>
                  <a:srgbClr val="FFFFFF"/>
                </a:solidFill>
                <a:latin typeface="Verdana"/>
                <a:cs typeface="Verdana"/>
              </a:rPr>
              <a:t>stores </a:t>
            </a:r>
            <a:r>
              <a:rPr sz="1400" spc="-30" dirty="0">
                <a:solidFill>
                  <a:srgbClr val="FFFFFF"/>
                </a:solidFill>
                <a:latin typeface="Verdana"/>
                <a:cs typeface="Verdana"/>
              </a:rPr>
              <a:t>Audio</a:t>
            </a:r>
            <a:r>
              <a:rPr lang="en-AE" sz="1400" spc="-30" dirty="0">
                <a:solidFill>
                  <a:srgbClr val="FFFFFF"/>
                </a:solidFill>
                <a:latin typeface="Verdana"/>
                <a:cs typeface="Verdana"/>
              </a:rPr>
              <a:t>.</a:t>
            </a:r>
          </a:p>
          <a:p>
            <a:pPr marL="12700">
              <a:lnSpc>
                <a:spcPts val="2695"/>
              </a:lnSpc>
            </a:pPr>
            <a:r>
              <a:rPr lang="en-US" sz="2400" spc="100" dirty="0">
                <a:solidFill>
                  <a:srgbClr val="A256FF"/>
                </a:solidFill>
                <a:latin typeface="Noto Sans Symbols"/>
                <a:cs typeface="Noto Sans Symbols"/>
              </a:rPr>
              <a:t>⬡</a:t>
            </a:r>
            <a:r>
              <a:rPr lang="en-US" sz="2400" spc="-310" dirty="0">
                <a:solidFill>
                  <a:srgbClr val="A256FF"/>
                </a:solidFill>
                <a:latin typeface="Noto Sans Symbols"/>
                <a:cs typeface="Noto Sans Symbols"/>
              </a:rPr>
              <a:t> </a:t>
            </a:r>
            <a:r>
              <a:rPr lang="en-US" sz="1400" b="1" u="sng" spc="-5" dirty="0">
                <a:solidFill>
                  <a:srgbClr val="FFFFFF"/>
                </a:solidFill>
                <a:latin typeface="Verdana"/>
                <a:cs typeface="Verdana"/>
              </a:rPr>
              <a:t>How </a:t>
            </a:r>
            <a:r>
              <a:rPr lang="en-US" sz="1400" b="1" u="sng" spc="-70" dirty="0">
                <a:solidFill>
                  <a:srgbClr val="FFFFFF"/>
                </a:solidFill>
                <a:latin typeface="Verdana"/>
                <a:cs typeface="Verdana"/>
              </a:rPr>
              <a:t>computer </a:t>
            </a:r>
            <a:r>
              <a:rPr lang="en-US" sz="1400" b="1" u="sng" spc="-65" dirty="0">
                <a:solidFill>
                  <a:srgbClr val="FFFFFF"/>
                </a:solidFill>
                <a:latin typeface="Verdana"/>
                <a:cs typeface="Verdana"/>
              </a:rPr>
              <a:t>share information?</a:t>
            </a:r>
          </a:p>
          <a:p>
            <a:pPr marL="12700">
              <a:lnSpc>
                <a:spcPts val="2695"/>
              </a:lnSpc>
            </a:pPr>
            <a:r>
              <a:rPr lang="en-US" sz="2400" spc="100" dirty="0">
                <a:solidFill>
                  <a:srgbClr val="A256FF"/>
                </a:solidFill>
                <a:latin typeface="Noto Sans Symbols"/>
              </a:rPr>
              <a:t>⬡</a:t>
            </a:r>
            <a:r>
              <a:rPr lang="en-US" sz="1400" spc="-65" dirty="0">
                <a:solidFill>
                  <a:srgbClr val="FFFFFF"/>
                </a:solidFill>
                <a:latin typeface="Verdana"/>
              </a:rPr>
              <a:t> Jupyter Installation (Anaconda Based)</a:t>
            </a:r>
            <a:endParaRPr lang="en-US" sz="1400" b="1" u="sng" spc="-30" dirty="0">
              <a:solidFill>
                <a:srgbClr val="FFFFFF"/>
              </a:solidFill>
              <a:latin typeface="Verdana"/>
              <a:cs typeface="Verdana"/>
            </a:endParaRPr>
          </a:p>
        </p:txBody>
      </p:sp>
      <p:sp>
        <p:nvSpPr>
          <p:cNvPr id="5" name="object 2">
            <a:extLst>
              <a:ext uri="{FF2B5EF4-FFF2-40B4-BE49-F238E27FC236}">
                <a16:creationId xmlns:a16="http://schemas.microsoft.com/office/drawing/2014/main" id="{313D7D1A-40A0-4AC5-B67F-0192EC62B405}"/>
              </a:ext>
            </a:extLst>
          </p:cNvPr>
          <p:cNvSpPr txBox="1"/>
          <p:nvPr/>
        </p:nvSpPr>
        <p:spPr>
          <a:xfrm>
            <a:off x="228091" y="1123015"/>
            <a:ext cx="2715260" cy="300355"/>
          </a:xfrm>
          <a:prstGeom prst="rect">
            <a:avLst/>
          </a:prstGeom>
        </p:spPr>
        <p:txBody>
          <a:bodyPr vert="horz" wrap="square" lIns="0" tIns="12700" rIns="0" bIns="0" rtlCol="0">
            <a:spAutoFit/>
          </a:bodyPr>
          <a:lstStyle/>
          <a:p>
            <a:pPr marL="12700">
              <a:lnSpc>
                <a:spcPct val="100000"/>
              </a:lnSpc>
              <a:spcBef>
                <a:spcPts val="100"/>
              </a:spcBef>
            </a:pPr>
            <a:r>
              <a:rPr lang="en-US" b="1" dirty="0">
                <a:solidFill>
                  <a:srgbClr val="FFFFFF"/>
                </a:solidFill>
                <a:latin typeface="Amasis MT Pro" panose="02040504050005020304" pitchFamily="18" charset="0"/>
                <a:cs typeface="Tahoma"/>
              </a:rPr>
              <a:t>Session outline : </a:t>
            </a:r>
            <a:endParaRPr sz="1800" b="1" dirty="0">
              <a:latin typeface="Amasis MT Pro" panose="02040504050005020304" pitchFamily="18" charset="0"/>
              <a:cs typeface="Tahoma"/>
            </a:endParaRPr>
          </a:p>
        </p:txBody>
      </p:sp>
    </p:spTree>
    <p:extLst>
      <p:ext uri="{BB962C8B-B14F-4D97-AF65-F5344CB8AC3E}">
        <p14:creationId xmlns:p14="http://schemas.microsoft.com/office/powerpoint/2010/main" val="202133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0"/>
            <a:ext cx="9144000" cy="5162550"/>
          </a:xfrm>
          <a:prstGeom prst="rect">
            <a:avLst/>
          </a:prstGeom>
        </p:spPr>
      </p:pic>
      <p:sp>
        <p:nvSpPr>
          <p:cNvPr id="4" name="object 4"/>
          <p:cNvSpPr txBox="1"/>
          <p:nvPr/>
        </p:nvSpPr>
        <p:spPr>
          <a:xfrm>
            <a:off x="218643" y="195198"/>
            <a:ext cx="2714625" cy="299720"/>
          </a:xfrm>
          <a:prstGeom prst="rect">
            <a:avLst/>
          </a:prstGeom>
        </p:spPr>
        <p:txBody>
          <a:bodyPr vert="horz" wrap="square" lIns="0" tIns="12700" rIns="0" bIns="0" rtlCol="0">
            <a:spAutoFit/>
          </a:bodyPr>
          <a:lstStyle/>
          <a:p>
            <a:pPr marL="12700">
              <a:lnSpc>
                <a:spcPct val="100000"/>
              </a:lnSpc>
              <a:spcBef>
                <a:spcPts val="100"/>
              </a:spcBef>
            </a:pPr>
            <a:r>
              <a:rPr sz="1800" b="1" spc="-220" dirty="0">
                <a:solidFill>
                  <a:srgbClr val="FFFFFF"/>
                </a:solidFill>
                <a:latin typeface="Tahoma"/>
                <a:cs typeface="Tahoma"/>
              </a:rPr>
              <a:t>I</a:t>
            </a:r>
            <a:r>
              <a:rPr sz="1800" b="1" spc="-285" dirty="0">
                <a:solidFill>
                  <a:srgbClr val="FFFFFF"/>
                </a:solidFill>
                <a:latin typeface="Tahoma"/>
                <a:cs typeface="Tahoma"/>
              </a:rPr>
              <a:t>n</a:t>
            </a:r>
            <a:r>
              <a:rPr sz="1800" b="1" spc="-130" dirty="0">
                <a:solidFill>
                  <a:srgbClr val="FFFFFF"/>
                </a:solidFill>
                <a:latin typeface="Tahoma"/>
                <a:cs typeface="Tahoma"/>
              </a:rPr>
              <a:t>t</a:t>
            </a:r>
            <a:r>
              <a:rPr sz="1800" b="1" spc="-110" dirty="0">
                <a:solidFill>
                  <a:srgbClr val="FFFFFF"/>
                </a:solidFill>
                <a:latin typeface="Tahoma"/>
                <a:cs typeface="Tahoma"/>
              </a:rPr>
              <a:t>ro</a:t>
            </a:r>
            <a:r>
              <a:rPr sz="1800" b="1" spc="-125" dirty="0">
                <a:solidFill>
                  <a:srgbClr val="FFFFFF"/>
                </a:solidFill>
                <a:latin typeface="Tahoma"/>
                <a:cs typeface="Tahoma"/>
              </a:rPr>
              <a:t> </a:t>
            </a:r>
            <a:r>
              <a:rPr sz="1800" b="1" spc="-120" dirty="0">
                <a:solidFill>
                  <a:srgbClr val="FFFFFF"/>
                </a:solidFill>
                <a:latin typeface="Tahoma"/>
                <a:cs typeface="Tahoma"/>
              </a:rPr>
              <a:t>t</a:t>
            </a:r>
            <a:r>
              <a:rPr sz="1800" b="1" spc="-85" dirty="0">
                <a:solidFill>
                  <a:srgbClr val="FFFFFF"/>
                </a:solidFill>
                <a:latin typeface="Tahoma"/>
                <a:cs typeface="Tahoma"/>
              </a:rPr>
              <a:t>o</a:t>
            </a:r>
            <a:r>
              <a:rPr sz="1800" b="1" spc="-95" dirty="0">
                <a:solidFill>
                  <a:srgbClr val="FFFFFF"/>
                </a:solidFill>
                <a:latin typeface="Tahoma"/>
                <a:cs typeface="Tahoma"/>
              </a:rPr>
              <a:t> </a:t>
            </a:r>
            <a:r>
              <a:rPr sz="1800" b="1" spc="15" dirty="0">
                <a:solidFill>
                  <a:srgbClr val="FFFFFF"/>
                </a:solidFill>
                <a:latin typeface="Tahoma"/>
                <a:cs typeface="Tahoma"/>
              </a:rPr>
              <a:t>C</a:t>
            </a:r>
            <a:r>
              <a:rPr sz="1800" b="1" spc="-85" dirty="0">
                <a:solidFill>
                  <a:srgbClr val="FFFFFF"/>
                </a:solidFill>
                <a:latin typeface="Tahoma"/>
                <a:cs typeface="Tahoma"/>
              </a:rPr>
              <a:t>o</a:t>
            </a:r>
            <a:r>
              <a:rPr sz="1800" b="1" spc="-155" dirty="0">
                <a:solidFill>
                  <a:srgbClr val="FFFFFF"/>
                </a:solidFill>
                <a:latin typeface="Tahoma"/>
                <a:cs typeface="Tahoma"/>
              </a:rPr>
              <a:t>m</a:t>
            </a:r>
            <a:r>
              <a:rPr sz="1800" b="1" spc="-80" dirty="0">
                <a:solidFill>
                  <a:srgbClr val="FFFFFF"/>
                </a:solidFill>
                <a:latin typeface="Tahoma"/>
                <a:cs typeface="Tahoma"/>
              </a:rPr>
              <a:t>p</a:t>
            </a:r>
            <a:r>
              <a:rPr sz="1800" b="1" spc="-125" dirty="0">
                <a:solidFill>
                  <a:srgbClr val="FFFFFF"/>
                </a:solidFill>
                <a:latin typeface="Tahoma"/>
                <a:cs typeface="Tahoma"/>
              </a:rPr>
              <a:t>u</a:t>
            </a:r>
            <a:r>
              <a:rPr sz="1800" b="1" spc="-130" dirty="0">
                <a:solidFill>
                  <a:srgbClr val="FFFFFF"/>
                </a:solidFill>
                <a:latin typeface="Tahoma"/>
                <a:cs typeface="Tahoma"/>
              </a:rPr>
              <a:t>t</a:t>
            </a:r>
            <a:r>
              <a:rPr sz="1800" b="1" spc="-110" dirty="0">
                <a:solidFill>
                  <a:srgbClr val="FFFFFF"/>
                </a:solidFill>
                <a:latin typeface="Tahoma"/>
                <a:cs typeface="Tahoma"/>
              </a:rPr>
              <a:t>e</a:t>
            </a:r>
            <a:r>
              <a:rPr sz="1800" b="1" spc="-130" dirty="0">
                <a:solidFill>
                  <a:srgbClr val="FFFFFF"/>
                </a:solidFill>
                <a:latin typeface="Tahoma"/>
                <a:cs typeface="Tahoma"/>
              </a:rPr>
              <a:t>r</a:t>
            </a:r>
            <a:r>
              <a:rPr sz="1800" b="1" spc="-114" dirty="0">
                <a:solidFill>
                  <a:srgbClr val="FFFFFF"/>
                </a:solidFill>
                <a:latin typeface="Tahoma"/>
                <a:cs typeface="Tahoma"/>
              </a:rPr>
              <a:t> </a:t>
            </a:r>
            <a:r>
              <a:rPr sz="1800" b="1" spc="-30" dirty="0">
                <a:solidFill>
                  <a:srgbClr val="FFFFFF"/>
                </a:solidFill>
                <a:latin typeface="Tahoma"/>
                <a:cs typeface="Tahoma"/>
              </a:rPr>
              <a:t>S</a:t>
            </a:r>
            <a:r>
              <a:rPr sz="1800" b="1" spc="-110" dirty="0">
                <a:solidFill>
                  <a:srgbClr val="FFFFFF"/>
                </a:solidFill>
                <a:latin typeface="Tahoma"/>
                <a:cs typeface="Tahoma"/>
              </a:rPr>
              <a:t>c</a:t>
            </a:r>
            <a:r>
              <a:rPr sz="1800" b="1" spc="-80" dirty="0">
                <a:solidFill>
                  <a:srgbClr val="FFFFFF"/>
                </a:solidFill>
                <a:latin typeface="Tahoma"/>
                <a:cs typeface="Tahoma"/>
              </a:rPr>
              <a:t>i</a:t>
            </a:r>
            <a:r>
              <a:rPr sz="1800" b="1" spc="-100" dirty="0">
                <a:solidFill>
                  <a:srgbClr val="FFFFFF"/>
                </a:solidFill>
                <a:latin typeface="Tahoma"/>
                <a:cs typeface="Tahoma"/>
              </a:rPr>
              <a:t>e</a:t>
            </a:r>
            <a:r>
              <a:rPr sz="1800" b="1" spc="-125" dirty="0">
                <a:solidFill>
                  <a:srgbClr val="FFFFFF"/>
                </a:solidFill>
                <a:latin typeface="Tahoma"/>
                <a:cs typeface="Tahoma"/>
              </a:rPr>
              <a:t>n</a:t>
            </a:r>
            <a:r>
              <a:rPr sz="1800" b="1" spc="-75" dirty="0">
                <a:solidFill>
                  <a:srgbClr val="FFFFFF"/>
                </a:solidFill>
                <a:latin typeface="Tahoma"/>
                <a:cs typeface="Tahoma"/>
              </a:rPr>
              <a:t>c</a:t>
            </a:r>
            <a:r>
              <a:rPr sz="1800" b="1" spc="-90" dirty="0">
                <a:solidFill>
                  <a:srgbClr val="FFFFFF"/>
                </a:solidFill>
                <a:latin typeface="Tahoma"/>
                <a:cs typeface="Tahoma"/>
              </a:rPr>
              <a:t>e</a:t>
            </a:r>
            <a:endParaRPr sz="1800">
              <a:latin typeface="Tahoma"/>
              <a:cs typeface="Tahoma"/>
            </a:endParaRPr>
          </a:p>
        </p:txBody>
      </p:sp>
      <p:sp>
        <p:nvSpPr>
          <p:cNvPr id="3" name="Title 2"/>
          <p:cNvSpPr>
            <a:spLocks noGrp="1"/>
          </p:cNvSpPr>
          <p:nvPr>
            <p:ph type="title"/>
          </p:nvPr>
        </p:nvSpPr>
        <p:spPr>
          <a:xfrm>
            <a:off x="218643" y="819150"/>
            <a:ext cx="8239558" cy="646331"/>
          </a:xfrm>
        </p:spPr>
        <p:txBody>
          <a:bodyPr/>
          <a:lstStyle/>
          <a:p>
            <a:r>
              <a:rPr lang="en-US" b="1" dirty="0"/>
              <a:t>Network definition : </a:t>
            </a:r>
            <a:r>
              <a:rPr lang="en-US" dirty="0"/>
              <a:t>A network is a collection of computers or other devices connected to one another to allow the sharing of data. An example of a network is the Internet, which connects millions of people all over the world.</a:t>
            </a:r>
          </a:p>
        </p:txBody>
      </p:sp>
      <p:pic>
        <p:nvPicPr>
          <p:cNvPr id="2050" name="Picture 2" descr="C:\Users\Mohamed El-Haddad\Desktop\GAN-Global-Area-Network.jpg"/>
          <p:cNvPicPr>
            <a:picLocks noChangeAspect="1" noChangeArrowheads="1"/>
          </p:cNvPicPr>
          <p:nvPr/>
        </p:nvPicPr>
        <p:blipFill rotWithShape="1">
          <a:blip r:embed="rId4">
            <a:extLst>
              <a:ext uri="{28A0092B-C50C-407E-A947-70E740481C1C}">
                <a14:useLocalDpi xmlns:a14="http://schemas.microsoft.com/office/drawing/2010/main" val="0"/>
              </a:ext>
            </a:extLst>
          </a:blip>
          <a:srcRect t="8312" b="3107"/>
          <a:stretch/>
        </p:blipFill>
        <p:spPr bwMode="auto">
          <a:xfrm>
            <a:off x="2438400" y="1733550"/>
            <a:ext cx="4419600" cy="3281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1607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7620"/>
            <a:ext cx="9144000" cy="5162550"/>
          </a:xfrm>
          <a:prstGeom prst="rect">
            <a:avLst/>
          </a:prstGeom>
        </p:spPr>
      </p:pic>
      <p:sp>
        <p:nvSpPr>
          <p:cNvPr id="4" name="object 4"/>
          <p:cNvSpPr txBox="1"/>
          <p:nvPr/>
        </p:nvSpPr>
        <p:spPr>
          <a:xfrm>
            <a:off x="218643" y="195198"/>
            <a:ext cx="2714625" cy="299720"/>
          </a:xfrm>
          <a:prstGeom prst="rect">
            <a:avLst/>
          </a:prstGeom>
        </p:spPr>
        <p:txBody>
          <a:bodyPr vert="horz" wrap="square" lIns="0" tIns="12700" rIns="0" bIns="0" rtlCol="0">
            <a:spAutoFit/>
          </a:bodyPr>
          <a:lstStyle/>
          <a:p>
            <a:pPr marL="12700">
              <a:lnSpc>
                <a:spcPct val="100000"/>
              </a:lnSpc>
              <a:spcBef>
                <a:spcPts val="100"/>
              </a:spcBef>
            </a:pPr>
            <a:r>
              <a:rPr sz="1800" b="1" spc="-220" dirty="0">
                <a:solidFill>
                  <a:srgbClr val="FFFFFF"/>
                </a:solidFill>
                <a:latin typeface="Tahoma"/>
                <a:cs typeface="Tahoma"/>
              </a:rPr>
              <a:t>I</a:t>
            </a:r>
            <a:r>
              <a:rPr sz="1800" b="1" spc="-285" dirty="0">
                <a:solidFill>
                  <a:srgbClr val="FFFFFF"/>
                </a:solidFill>
                <a:latin typeface="Tahoma"/>
                <a:cs typeface="Tahoma"/>
              </a:rPr>
              <a:t>n</a:t>
            </a:r>
            <a:r>
              <a:rPr sz="1800" b="1" spc="-130" dirty="0">
                <a:solidFill>
                  <a:srgbClr val="FFFFFF"/>
                </a:solidFill>
                <a:latin typeface="Tahoma"/>
                <a:cs typeface="Tahoma"/>
              </a:rPr>
              <a:t>t</a:t>
            </a:r>
            <a:r>
              <a:rPr sz="1800" b="1" spc="-110" dirty="0">
                <a:solidFill>
                  <a:srgbClr val="FFFFFF"/>
                </a:solidFill>
                <a:latin typeface="Tahoma"/>
                <a:cs typeface="Tahoma"/>
              </a:rPr>
              <a:t>ro</a:t>
            </a:r>
            <a:r>
              <a:rPr sz="1800" b="1" spc="-125" dirty="0">
                <a:solidFill>
                  <a:srgbClr val="FFFFFF"/>
                </a:solidFill>
                <a:latin typeface="Tahoma"/>
                <a:cs typeface="Tahoma"/>
              </a:rPr>
              <a:t> </a:t>
            </a:r>
            <a:r>
              <a:rPr sz="1800" b="1" spc="-120" dirty="0">
                <a:solidFill>
                  <a:srgbClr val="FFFFFF"/>
                </a:solidFill>
                <a:latin typeface="Tahoma"/>
                <a:cs typeface="Tahoma"/>
              </a:rPr>
              <a:t>t</a:t>
            </a:r>
            <a:r>
              <a:rPr sz="1800" b="1" spc="-85" dirty="0">
                <a:solidFill>
                  <a:srgbClr val="FFFFFF"/>
                </a:solidFill>
                <a:latin typeface="Tahoma"/>
                <a:cs typeface="Tahoma"/>
              </a:rPr>
              <a:t>o</a:t>
            </a:r>
            <a:r>
              <a:rPr sz="1800" b="1" spc="-95" dirty="0">
                <a:solidFill>
                  <a:srgbClr val="FFFFFF"/>
                </a:solidFill>
                <a:latin typeface="Tahoma"/>
                <a:cs typeface="Tahoma"/>
              </a:rPr>
              <a:t> </a:t>
            </a:r>
            <a:r>
              <a:rPr sz="1800" b="1" spc="15" dirty="0">
                <a:solidFill>
                  <a:srgbClr val="FFFFFF"/>
                </a:solidFill>
                <a:latin typeface="Tahoma"/>
                <a:cs typeface="Tahoma"/>
              </a:rPr>
              <a:t>C</a:t>
            </a:r>
            <a:r>
              <a:rPr sz="1800" b="1" spc="-85" dirty="0">
                <a:solidFill>
                  <a:srgbClr val="FFFFFF"/>
                </a:solidFill>
                <a:latin typeface="Tahoma"/>
                <a:cs typeface="Tahoma"/>
              </a:rPr>
              <a:t>o</a:t>
            </a:r>
            <a:r>
              <a:rPr sz="1800" b="1" spc="-155" dirty="0">
                <a:solidFill>
                  <a:srgbClr val="FFFFFF"/>
                </a:solidFill>
                <a:latin typeface="Tahoma"/>
                <a:cs typeface="Tahoma"/>
              </a:rPr>
              <a:t>m</a:t>
            </a:r>
            <a:r>
              <a:rPr sz="1800" b="1" spc="-80" dirty="0">
                <a:solidFill>
                  <a:srgbClr val="FFFFFF"/>
                </a:solidFill>
                <a:latin typeface="Tahoma"/>
                <a:cs typeface="Tahoma"/>
              </a:rPr>
              <a:t>p</a:t>
            </a:r>
            <a:r>
              <a:rPr sz="1800" b="1" spc="-125" dirty="0">
                <a:solidFill>
                  <a:srgbClr val="FFFFFF"/>
                </a:solidFill>
                <a:latin typeface="Tahoma"/>
                <a:cs typeface="Tahoma"/>
              </a:rPr>
              <a:t>u</a:t>
            </a:r>
            <a:r>
              <a:rPr sz="1800" b="1" spc="-130" dirty="0">
                <a:solidFill>
                  <a:srgbClr val="FFFFFF"/>
                </a:solidFill>
                <a:latin typeface="Tahoma"/>
                <a:cs typeface="Tahoma"/>
              </a:rPr>
              <a:t>t</a:t>
            </a:r>
            <a:r>
              <a:rPr sz="1800" b="1" spc="-110" dirty="0">
                <a:solidFill>
                  <a:srgbClr val="FFFFFF"/>
                </a:solidFill>
                <a:latin typeface="Tahoma"/>
                <a:cs typeface="Tahoma"/>
              </a:rPr>
              <a:t>e</a:t>
            </a:r>
            <a:r>
              <a:rPr sz="1800" b="1" spc="-130" dirty="0">
                <a:solidFill>
                  <a:srgbClr val="FFFFFF"/>
                </a:solidFill>
                <a:latin typeface="Tahoma"/>
                <a:cs typeface="Tahoma"/>
              </a:rPr>
              <a:t>r</a:t>
            </a:r>
            <a:r>
              <a:rPr sz="1800" b="1" spc="-114" dirty="0">
                <a:solidFill>
                  <a:srgbClr val="FFFFFF"/>
                </a:solidFill>
                <a:latin typeface="Tahoma"/>
                <a:cs typeface="Tahoma"/>
              </a:rPr>
              <a:t> </a:t>
            </a:r>
            <a:r>
              <a:rPr sz="1800" b="1" spc="-30" dirty="0">
                <a:solidFill>
                  <a:srgbClr val="FFFFFF"/>
                </a:solidFill>
                <a:latin typeface="Tahoma"/>
                <a:cs typeface="Tahoma"/>
              </a:rPr>
              <a:t>S</a:t>
            </a:r>
            <a:r>
              <a:rPr sz="1800" b="1" spc="-110" dirty="0">
                <a:solidFill>
                  <a:srgbClr val="FFFFFF"/>
                </a:solidFill>
                <a:latin typeface="Tahoma"/>
                <a:cs typeface="Tahoma"/>
              </a:rPr>
              <a:t>c</a:t>
            </a:r>
            <a:r>
              <a:rPr sz="1800" b="1" spc="-80" dirty="0">
                <a:solidFill>
                  <a:srgbClr val="FFFFFF"/>
                </a:solidFill>
                <a:latin typeface="Tahoma"/>
                <a:cs typeface="Tahoma"/>
              </a:rPr>
              <a:t>i</a:t>
            </a:r>
            <a:r>
              <a:rPr sz="1800" b="1" spc="-100" dirty="0">
                <a:solidFill>
                  <a:srgbClr val="FFFFFF"/>
                </a:solidFill>
                <a:latin typeface="Tahoma"/>
                <a:cs typeface="Tahoma"/>
              </a:rPr>
              <a:t>e</a:t>
            </a:r>
            <a:r>
              <a:rPr sz="1800" b="1" spc="-125" dirty="0">
                <a:solidFill>
                  <a:srgbClr val="FFFFFF"/>
                </a:solidFill>
                <a:latin typeface="Tahoma"/>
                <a:cs typeface="Tahoma"/>
              </a:rPr>
              <a:t>n</a:t>
            </a:r>
            <a:r>
              <a:rPr sz="1800" b="1" spc="-75" dirty="0">
                <a:solidFill>
                  <a:srgbClr val="FFFFFF"/>
                </a:solidFill>
                <a:latin typeface="Tahoma"/>
                <a:cs typeface="Tahoma"/>
              </a:rPr>
              <a:t>c</a:t>
            </a:r>
            <a:r>
              <a:rPr sz="1800" b="1" spc="-90" dirty="0">
                <a:solidFill>
                  <a:srgbClr val="FFFFFF"/>
                </a:solidFill>
                <a:latin typeface="Tahoma"/>
                <a:cs typeface="Tahoma"/>
              </a:rPr>
              <a:t>e</a:t>
            </a:r>
            <a:endParaRPr sz="1800">
              <a:latin typeface="Tahoma"/>
              <a:cs typeface="Tahoma"/>
            </a:endParaRPr>
          </a:p>
        </p:txBody>
      </p:sp>
      <p:sp>
        <p:nvSpPr>
          <p:cNvPr id="3" name="Title 2"/>
          <p:cNvSpPr>
            <a:spLocks noGrp="1"/>
          </p:cNvSpPr>
          <p:nvPr>
            <p:ph type="title"/>
          </p:nvPr>
        </p:nvSpPr>
        <p:spPr>
          <a:xfrm>
            <a:off x="218643" y="819150"/>
            <a:ext cx="8239558" cy="215444"/>
          </a:xfrm>
        </p:spPr>
        <p:txBody>
          <a:bodyPr/>
          <a:lstStyle/>
          <a:p>
            <a:r>
              <a:rPr lang="en-US" b="1" dirty="0"/>
              <a:t>Network Types:</a:t>
            </a:r>
            <a:endParaRPr lang="en-US" dirty="0"/>
          </a:p>
        </p:txBody>
      </p:sp>
      <p:pic>
        <p:nvPicPr>
          <p:cNvPr id="3074" name="Picture 2" descr="C:\Users\Mohamed El-Haddad\Desktop\1200-286030-53413398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276350"/>
            <a:ext cx="5863742" cy="3664838"/>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Mohamed El-Haddad\Desktop\1200-286030-534133986.jpg"/>
          <p:cNvPicPr>
            <a:picLocks noChangeAspect="1" noChangeArrowheads="1"/>
          </p:cNvPicPr>
          <p:nvPr/>
        </p:nvPicPr>
        <p:blipFill rotWithShape="1">
          <a:blip r:embed="rId4">
            <a:extLst>
              <a:ext uri="{28A0092B-C50C-407E-A947-70E740481C1C}">
                <a14:useLocalDpi xmlns:a14="http://schemas.microsoft.com/office/drawing/2010/main" val="0"/>
              </a:ext>
            </a:extLst>
          </a:blip>
          <a:srcRect l="95800" b="59127"/>
          <a:stretch/>
        </p:blipFill>
        <p:spPr bwMode="auto">
          <a:xfrm>
            <a:off x="7162800" y="3257550"/>
            <a:ext cx="228600" cy="879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6191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0"/>
            <a:ext cx="9144000" cy="5162550"/>
          </a:xfrm>
          <a:prstGeom prst="rect">
            <a:avLst/>
          </a:prstGeom>
        </p:spPr>
      </p:pic>
      <p:sp>
        <p:nvSpPr>
          <p:cNvPr id="4" name="object 4"/>
          <p:cNvSpPr txBox="1"/>
          <p:nvPr/>
        </p:nvSpPr>
        <p:spPr>
          <a:xfrm>
            <a:off x="218643" y="195198"/>
            <a:ext cx="2714625" cy="299720"/>
          </a:xfrm>
          <a:prstGeom prst="rect">
            <a:avLst/>
          </a:prstGeom>
        </p:spPr>
        <p:txBody>
          <a:bodyPr vert="horz" wrap="square" lIns="0" tIns="12700" rIns="0" bIns="0" rtlCol="0">
            <a:spAutoFit/>
          </a:bodyPr>
          <a:lstStyle/>
          <a:p>
            <a:pPr marL="12700">
              <a:lnSpc>
                <a:spcPct val="100000"/>
              </a:lnSpc>
              <a:spcBef>
                <a:spcPts val="100"/>
              </a:spcBef>
            </a:pPr>
            <a:r>
              <a:rPr sz="1800" b="1" spc="-220" dirty="0">
                <a:solidFill>
                  <a:srgbClr val="FFFFFF"/>
                </a:solidFill>
                <a:latin typeface="Tahoma"/>
                <a:cs typeface="Tahoma"/>
              </a:rPr>
              <a:t>I</a:t>
            </a:r>
            <a:r>
              <a:rPr sz="1800" b="1" spc="-285" dirty="0">
                <a:solidFill>
                  <a:srgbClr val="FFFFFF"/>
                </a:solidFill>
                <a:latin typeface="Tahoma"/>
                <a:cs typeface="Tahoma"/>
              </a:rPr>
              <a:t>n</a:t>
            </a:r>
            <a:r>
              <a:rPr sz="1800" b="1" spc="-130" dirty="0">
                <a:solidFill>
                  <a:srgbClr val="FFFFFF"/>
                </a:solidFill>
                <a:latin typeface="Tahoma"/>
                <a:cs typeface="Tahoma"/>
              </a:rPr>
              <a:t>t</a:t>
            </a:r>
            <a:r>
              <a:rPr sz="1800" b="1" spc="-110" dirty="0">
                <a:solidFill>
                  <a:srgbClr val="FFFFFF"/>
                </a:solidFill>
                <a:latin typeface="Tahoma"/>
                <a:cs typeface="Tahoma"/>
              </a:rPr>
              <a:t>ro</a:t>
            </a:r>
            <a:r>
              <a:rPr sz="1800" b="1" spc="-125" dirty="0">
                <a:solidFill>
                  <a:srgbClr val="FFFFFF"/>
                </a:solidFill>
                <a:latin typeface="Tahoma"/>
                <a:cs typeface="Tahoma"/>
              </a:rPr>
              <a:t> </a:t>
            </a:r>
            <a:r>
              <a:rPr sz="1800" b="1" spc="-120" dirty="0">
                <a:solidFill>
                  <a:srgbClr val="FFFFFF"/>
                </a:solidFill>
                <a:latin typeface="Tahoma"/>
                <a:cs typeface="Tahoma"/>
              </a:rPr>
              <a:t>t</a:t>
            </a:r>
            <a:r>
              <a:rPr sz="1800" b="1" spc="-85" dirty="0">
                <a:solidFill>
                  <a:srgbClr val="FFFFFF"/>
                </a:solidFill>
                <a:latin typeface="Tahoma"/>
                <a:cs typeface="Tahoma"/>
              </a:rPr>
              <a:t>o</a:t>
            </a:r>
            <a:r>
              <a:rPr sz="1800" b="1" spc="-95" dirty="0">
                <a:solidFill>
                  <a:srgbClr val="FFFFFF"/>
                </a:solidFill>
                <a:latin typeface="Tahoma"/>
                <a:cs typeface="Tahoma"/>
              </a:rPr>
              <a:t> </a:t>
            </a:r>
            <a:r>
              <a:rPr sz="1800" b="1" spc="15" dirty="0">
                <a:solidFill>
                  <a:srgbClr val="FFFFFF"/>
                </a:solidFill>
                <a:latin typeface="Tahoma"/>
                <a:cs typeface="Tahoma"/>
              </a:rPr>
              <a:t>C</a:t>
            </a:r>
            <a:r>
              <a:rPr sz="1800" b="1" spc="-85" dirty="0">
                <a:solidFill>
                  <a:srgbClr val="FFFFFF"/>
                </a:solidFill>
                <a:latin typeface="Tahoma"/>
                <a:cs typeface="Tahoma"/>
              </a:rPr>
              <a:t>o</a:t>
            </a:r>
            <a:r>
              <a:rPr sz="1800" b="1" spc="-155" dirty="0">
                <a:solidFill>
                  <a:srgbClr val="FFFFFF"/>
                </a:solidFill>
                <a:latin typeface="Tahoma"/>
                <a:cs typeface="Tahoma"/>
              </a:rPr>
              <a:t>m</a:t>
            </a:r>
            <a:r>
              <a:rPr sz="1800" b="1" spc="-80" dirty="0">
                <a:solidFill>
                  <a:srgbClr val="FFFFFF"/>
                </a:solidFill>
                <a:latin typeface="Tahoma"/>
                <a:cs typeface="Tahoma"/>
              </a:rPr>
              <a:t>p</a:t>
            </a:r>
            <a:r>
              <a:rPr sz="1800" b="1" spc="-125" dirty="0">
                <a:solidFill>
                  <a:srgbClr val="FFFFFF"/>
                </a:solidFill>
                <a:latin typeface="Tahoma"/>
                <a:cs typeface="Tahoma"/>
              </a:rPr>
              <a:t>u</a:t>
            </a:r>
            <a:r>
              <a:rPr sz="1800" b="1" spc="-130" dirty="0">
                <a:solidFill>
                  <a:srgbClr val="FFFFFF"/>
                </a:solidFill>
                <a:latin typeface="Tahoma"/>
                <a:cs typeface="Tahoma"/>
              </a:rPr>
              <a:t>t</a:t>
            </a:r>
            <a:r>
              <a:rPr sz="1800" b="1" spc="-110" dirty="0">
                <a:solidFill>
                  <a:srgbClr val="FFFFFF"/>
                </a:solidFill>
                <a:latin typeface="Tahoma"/>
                <a:cs typeface="Tahoma"/>
              </a:rPr>
              <a:t>e</a:t>
            </a:r>
            <a:r>
              <a:rPr sz="1800" b="1" spc="-130" dirty="0">
                <a:solidFill>
                  <a:srgbClr val="FFFFFF"/>
                </a:solidFill>
                <a:latin typeface="Tahoma"/>
                <a:cs typeface="Tahoma"/>
              </a:rPr>
              <a:t>r</a:t>
            </a:r>
            <a:r>
              <a:rPr sz="1800" b="1" spc="-114" dirty="0">
                <a:solidFill>
                  <a:srgbClr val="FFFFFF"/>
                </a:solidFill>
                <a:latin typeface="Tahoma"/>
                <a:cs typeface="Tahoma"/>
              </a:rPr>
              <a:t> </a:t>
            </a:r>
            <a:r>
              <a:rPr sz="1800" b="1" spc="-30" dirty="0">
                <a:solidFill>
                  <a:srgbClr val="FFFFFF"/>
                </a:solidFill>
                <a:latin typeface="Tahoma"/>
                <a:cs typeface="Tahoma"/>
              </a:rPr>
              <a:t>S</a:t>
            </a:r>
            <a:r>
              <a:rPr sz="1800" b="1" spc="-110" dirty="0">
                <a:solidFill>
                  <a:srgbClr val="FFFFFF"/>
                </a:solidFill>
                <a:latin typeface="Tahoma"/>
                <a:cs typeface="Tahoma"/>
              </a:rPr>
              <a:t>c</a:t>
            </a:r>
            <a:r>
              <a:rPr sz="1800" b="1" spc="-80" dirty="0">
                <a:solidFill>
                  <a:srgbClr val="FFFFFF"/>
                </a:solidFill>
                <a:latin typeface="Tahoma"/>
                <a:cs typeface="Tahoma"/>
              </a:rPr>
              <a:t>i</a:t>
            </a:r>
            <a:r>
              <a:rPr sz="1800" b="1" spc="-100" dirty="0">
                <a:solidFill>
                  <a:srgbClr val="FFFFFF"/>
                </a:solidFill>
                <a:latin typeface="Tahoma"/>
                <a:cs typeface="Tahoma"/>
              </a:rPr>
              <a:t>e</a:t>
            </a:r>
            <a:r>
              <a:rPr sz="1800" b="1" spc="-125" dirty="0">
                <a:solidFill>
                  <a:srgbClr val="FFFFFF"/>
                </a:solidFill>
                <a:latin typeface="Tahoma"/>
                <a:cs typeface="Tahoma"/>
              </a:rPr>
              <a:t>n</a:t>
            </a:r>
            <a:r>
              <a:rPr sz="1800" b="1" spc="-75" dirty="0">
                <a:solidFill>
                  <a:srgbClr val="FFFFFF"/>
                </a:solidFill>
                <a:latin typeface="Tahoma"/>
                <a:cs typeface="Tahoma"/>
              </a:rPr>
              <a:t>c</a:t>
            </a:r>
            <a:r>
              <a:rPr sz="1800" b="1" spc="-90" dirty="0">
                <a:solidFill>
                  <a:srgbClr val="FFFFFF"/>
                </a:solidFill>
                <a:latin typeface="Tahoma"/>
                <a:cs typeface="Tahoma"/>
              </a:rPr>
              <a:t>e</a:t>
            </a:r>
            <a:endParaRPr sz="1800">
              <a:latin typeface="Tahoma"/>
              <a:cs typeface="Tahoma"/>
            </a:endParaRPr>
          </a:p>
        </p:txBody>
      </p:sp>
      <p:sp>
        <p:nvSpPr>
          <p:cNvPr id="3" name="Title 2"/>
          <p:cNvSpPr>
            <a:spLocks noGrp="1"/>
          </p:cNvSpPr>
          <p:nvPr>
            <p:ph type="title"/>
          </p:nvPr>
        </p:nvSpPr>
        <p:spPr>
          <a:xfrm>
            <a:off x="218643" y="819150"/>
            <a:ext cx="8239558" cy="1292662"/>
          </a:xfrm>
        </p:spPr>
        <p:txBody>
          <a:bodyPr/>
          <a:lstStyle/>
          <a:p>
            <a:r>
              <a:rPr lang="en-US" b="1" dirty="0"/>
              <a:t>Client VS Server :</a:t>
            </a:r>
            <a:br>
              <a:rPr lang="en-US" b="1" dirty="0"/>
            </a:br>
            <a:br>
              <a:rPr lang="en-US" b="1" dirty="0"/>
            </a:br>
            <a:r>
              <a:rPr lang="en-US" dirty="0"/>
              <a:t>- A server is a </a:t>
            </a:r>
            <a:r>
              <a:rPr lang="en-US" u="sng" dirty="0"/>
              <a:t>sample of software or hardware that serves a specific service to its clients</a:t>
            </a:r>
            <a:r>
              <a:rPr lang="en-US" dirty="0"/>
              <a:t>. </a:t>
            </a:r>
            <a:br>
              <a:rPr lang="en-US" dirty="0"/>
            </a:br>
            <a:br>
              <a:rPr lang="en-US" dirty="0"/>
            </a:br>
            <a:r>
              <a:rPr lang="en-US" dirty="0"/>
              <a:t>- A client is a </a:t>
            </a:r>
            <a:r>
              <a:rPr lang="en-US" u="sng" dirty="0"/>
              <a:t>user program that connects to a server to access a service</a:t>
            </a:r>
            <a:r>
              <a:rPr lang="en-US" dirty="0"/>
              <a:t>. </a:t>
            </a:r>
            <a:br>
              <a:rPr lang="en-US" dirty="0"/>
            </a:br>
            <a:endParaRPr lang="en-US" dirty="0"/>
          </a:p>
        </p:txBody>
      </p:sp>
      <p:pic>
        <p:nvPicPr>
          <p:cNvPr id="5122" name="Picture 2" descr="C:\Users\Mohamed El-Haddad\Desktop\Client-server-model-768x46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2114550"/>
            <a:ext cx="4800600" cy="2881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4349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7620"/>
            <a:ext cx="9144000" cy="5162550"/>
          </a:xfrm>
          <a:prstGeom prst="rect">
            <a:avLst/>
          </a:prstGeom>
        </p:spPr>
      </p:pic>
      <p:sp>
        <p:nvSpPr>
          <p:cNvPr id="4" name="object 4"/>
          <p:cNvSpPr txBox="1"/>
          <p:nvPr/>
        </p:nvSpPr>
        <p:spPr>
          <a:xfrm>
            <a:off x="218643" y="195198"/>
            <a:ext cx="2714625" cy="299720"/>
          </a:xfrm>
          <a:prstGeom prst="rect">
            <a:avLst/>
          </a:prstGeom>
        </p:spPr>
        <p:txBody>
          <a:bodyPr vert="horz" wrap="square" lIns="0" tIns="12700" rIns="0" bIns="0" rtlCol="0">
            <a:spAutoFit/>
          </a:bodyPr>
          <a:lstStyle/>
          <a:p>
            <a:pPr marL="12700">
              <a:lnSpc>
                <a:spcPct val="100000"/>
              </a:lnSpc>
              <a:spcBef>
                <a:spcPts val="100"/>
              </a:spcBef>
            </a:pPr>
            <a:r>
              <a:rPr sz="1800" b="1" spc="-220" dirty="0">
                <a:solidFill>
                  <a:srgbClr val="FFFFFF"/>
                </a:solidFill>
                <a:latin typeface="Tahoma"/>
                <a:cs typeface="Tahoma"/>
              </a:rPr>
              <a:t>I</a:t>
            </a:r>
            <a:r>
              <a:rPr sz="1800" b="1" spc="-285" dirty="0">
                <a:solidFill>
                  <a:srgbClr val="FFFFFF"/>
                </a:solidFill>
                <a:latin typeface="Tahoma"/>
                <a:cs typeface="Tahoma"/>
              </a:rPr>
              <a:t>n</a:t>
            </a:r>
            <a:r>
              <a:rPr sz="1800" b="1" spc="-130" dirty="0">
                <a:solidFill>
                  <a:srgbClr val="FFFFFF"/>
                </a:solidFill>
                <a:latin typeface="Tahoma"/>
                <a:cs typeface="Tahoma"/>
              </a:rPr>
              <a:t>t</a:t>
            </a:r>
            <a:r>
              <a:rPr sz="1800" b="1" spc="-110" dirty="0">
                <a:solidFill>
                  <a:srgbClr val="FFFFFF"/>
                </a:solidFill>
                <a:latin typeface="Tahoma"/>
                <a:cs typeface="Tahoma"/>
              </a:rPr>
              <a:t>ro</a:t>
            </a:r>
            <a:r>
              <a:rPr sz="1800" b="1" spc="-125" dirty="0">
                <a:solidFill>
                  <a:srgbClr val="FFFFFF"/>
                </a:solidFill>
                <a:latin typeface="Tahoma"/>
                <a:cs typeface="Tahoma"/>
              </a:rPr>
              <a:t> </a:t>
            </a:r>
            <a:r>
              <a:rPr sz="1800" b="1" spc="-120" dirty="0">
                <a:solidFill>
                  <a:srgbClr val="FFFFFF"/>
                </a:solidFill>
                <a:latin typeface="Tahoma"/>
                <a:cs typeface="Tahoma"/>
              </a:rPr>
              <a:t>t</a:t>
            </a:r>
            <a:r>
              <a:rPr sz="1800" b="1" spc="-85" dirty="0">
                <a:solidFill>
                  <a:srgbClr val="FFFFFF"/>
                </a:solidFill>
                <a:latin typeface="Tahoma"/>
                <a:cs typeface="Tahoma"/>
              </a:rPr>
              <a:t>o</a:t>
            </a:r>
            <a:r>
              <a:rPr sz="1800" b="1" spc="-95" dirty="0">
                <a:solidFill>
                  <a:srgbClr val="FFFFFF"/>
                </a:solidFill>
                <a:latin typeface="Tahoma"/>
                <a:cs typeface="Tahoma"/>
              </a:rPr>
              <a:t> </a:t>
            </a:r>
            <a:r>
              <a:rPr sz="1800" b="1" spc="15" dirty="0">
                <a:solidFill>
                  <a:srgbClr val="FFFFFF"/>
                </a:solidFill>
                <a:latin typeface="Tahoma"/>
                <a:cs typeface="Tahoma"/>
              </a:rPr>
              <a:t>C</a:t>
            </a:r>
            <a:r>
              <a:rPr sz="1800" b="1" spc="-85" dirty="0">
                <a:solidFill>
                  <a:srgbClr val="FFFFFF"/>
                </a:solidFill>
                <a:latin typeface="Tahoma"/>
                <a:cs typeface="Tahoma"/>
              </a:rPr>
              <a:t>o</a:t>
            </a:r>
            <a:r>
              <a:rPr sz="1800" b="1" spc="-155" dirty="0">
                <a:solidFill>
                  <a:srgbClr val="FFFFFF"/>
                </a:solidFill>
                <a:latin typeface="Tahoma"/>
                <a:cs typeface="Tahoma"/>
              </a:rPr>
              <a:t>m</a:t>
            </a:r>
            <a:r>
              <a:rPr sz="1800" b="1" spc="-80" dirty="0">
                <a:solidFill>
                  <a:srgbClr val="FFFFFF"/>
                </a:solidFill>
                <a:latin typeface="Tahoma"/>
                <a:cs typeface="Tahoma"/>
              </a:rPr>
              <a:t>p</a:t>
            </a:r>
            <a:r>
              <a:rPr sz="1800" b="1" spc="-125" dirty="0">
                <a:solidFill>
                  <a:srgbClr val="FFFFFF"/>
                </a:solidFill>
                <a:latin typeface="Tahoma"/>
                <a:cs typeface="Tahoma"/>
              </a:rPr>
              <a:t>u</a:t>
            </a:r>
            <a:r>
              <a:rPr sz="1800" b="1" spc="-130" dirty="0">
                <a:solidFill>
                  <a:srgbClr val="FFFFFF"/>
                </a:solidFill>
                <a:latin typeface="Tahoma"/>
                <a:cs typeface="Tahoma"/>
              </a:rPr>
              <a:t>t</a:t>
            </a:r>
            <a:r>
              <a:rPr sz="1800" b="1" spc="-110" dirty="0">
                <a:solidFill>
                  <a:srgbClr val="FFFFFF"/>
                </a:solidFill>
                <a:latin typeface="Tahoma"/>
                <a:cs typeface="Tahoma"/>
              </a:rPr>
              <a:t>e</a:t>
            </a:r>
            <a:r>
              <a:rPr sz="1800" b="1" spc="-130" dirty="0">
                <a:solidFill>
                  <a:srgbClr val="FFFFFF"/>
                </a:solidFill>
                <a:latin typeface="Tahoma"/>
                <a:cs typeface="Tahoma"/>
              </a:rPr>
              <a:t>r</a:t>
            </a:r>
            <a:r>
              <a:rPr sz="1800" b="1" spc="-114" dirty="0">
                <a:solidFill>
                  <a:srgbClr val="FFFFFF"/>
                </a:solidFill>
                <a:latin typeface="Tahoma"/>
                <a:cs typeface="Tahoma"/>
              </a:rPr>
              <a:t> </a:t>
            </a:r>
            <a:r>
              <a:rPr sz="1800" b="1" spc="-30" dirty="0">
                <a:solidFill>
                  <a:srgbClr val="FFFFFF"/>
                </a:solidFill>
                <a:latin typeface="Tahoma"/>
                <a:cs typeface="Tahoma"/>
              </a:rPr>
              <a:t>S</a:t>
            </a:r>
            <a:r>
              <a:rPr sz="1800" b="1" spc="-110" dirty="0">
                <a:solidFill>
                  <a:srgbClr val="FFFFFF"/>
                </a:solidFill>
                <a:latin typeface="Tahoma"/>
                <a:cs typeface="Tahoma"/>
              </a:rPr>
              <a:t>c</a:t>
            </a:r>
            <a:r>
              <a:rPr sz="1800" b="1" spc="-80" dirty="0">
                <a:solidFill>
                  <a:srgbClr val="FFFFFF"/>
                </a:solidFill>
                <a:latin typeface="Tahoma"/>
                <a:cs typeface="Tahoma"/>
              </a:rPr>
              <a:t>i</a:t>
            </a:r>
            <a:r>
              <a:rPr sz="1800" b="1" spc="-100" dirty="0">
                <a:solidFill>
                  <a:srgbClr val="FFFFFF"/>
                </a:solidFill>
                <a:latin typeface="Tahoma"/>
                <a:cs typeface="Tahoma"/>
              </a:rPr>
              <a:t>e</a:t>
            </a:r>
            <a:r>
              <a:rPr sz="1800" b="1" spc="-125" dirty="0">
                <a:solidFill>
                  <a:srgbClr val="FFFFFF"/>
                </a:solidFill>
                <a:latin typeface="Tahoma"/>
                <a:cs typeface="Tahoma"/>
              </a:rPr>
              <a:t>n</a:t>
            </a:r>
            <a:r>
              <a:rPr sz="1800" b="1" spc="-75" dirty="0">
                <a:solidFill>
                  <a:srgbClr val="FFFFFF"/>
                </a:solidFill>
                <a:latin typeface="Tahoma"/>
                <a:cs typeface="Tahoma"/>
              </a:rPr>
              <a:t>c</a:t>
            </a:r>
            <a:r>
              <a:rPr sz="1800" b="1" spc="-90" dirty="0">
                <a:solidFill>
                  <a:srgbClr val="FFFFFF"/>
                </a:solidFill>
                <a:latin typeface="Tahoma"/>
                <a:cs typeface="Tahoma"/>
              </a:rPr>
              <a:t>e</a:t>
            </a:r>
            <a:endParaRPr sz="1800">
              <a:latin typeface="Tahoma"/>
              <a:cs typeface="Tahoma"/>
            </a:endParaRPr>
          </a:p>
        </p:txBody>
      </p:sp>
      <p:sp>
        <p:nvSpPr>
          <p:cNvPr id="3" name="Title 2"/>
          <p:cNvSpPr>
            <a:spLocks noGrp="1"/>
          </p:cNvSpPr>
          <p:nvPr>
            <p:ph type="title"/>
          </p:nvPr>
        </p:nvSpPr>
        <p:spPr>
          <a:xfrm>
            <a:off x="218643" y="819150"/>
            <a:ext cx="8239558" cy="215444"/>
          </a:xfrm>
        </p:spPr>
        <p:txBody>
          <a:bodyPr/>
          <a:lstStyle/>
          <a:p>
            <a:r>
              <a:rPr lang="en-US" b="1" dirty="0"/>
              <a:t>Network (shared information way):</a:t>
            </a:r>
            <a:endParaRPr lang="en-US" dirty="0"/>
          </a:p>
        </p:txBody>
      </p:sp>
      <p:pic>
        <p:nvPicPr>
          <p:cNvPr id="4098" name="Picture 2" descr="C:\Users\Mohamed El-Haddad\Desktop\p2p-vs-client-server-architecture-1170x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276350"/>
            <a:ext cx="7429500" cy="349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8394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19050"/>
            <a:ext cx="9144000" cy="5162550"/>
          </a:xfrm>
          <a:prstGeom prst="rect">
            <a:avLst/>
          </a:prstGeom>
        </p:spPr>
      </p:pic>
      <p:sp>
        <p:nvSpPr>
          <p:cNvPr id="4" name="object 4"/>
          <p:cNvSpPr txBox="1"/>
          <p:nvPr/>
        </p:nvSpPr>
        <p:spPr>
          <a:xfrm>
            <a:off x="218643" y="195198"/>
            <a:ext cx="2714625" cy="299720"/>
          </a:xfrm>
          <a:prstGeom prst="rect">
            <a:avLst/>
          </a:prstGeom>
        </p:spPr>
        <p:txBody>
          <a:bodyPr vert="horz" wrap="square" lIns="0" tIns="12700" rIns="0" bIns="0" rtlCol="0">
            <a:spAutoFit/>
          </a:bodyPr>
          <a:lstStyle/>
          <a:p>
            <a:pPr marL="12700">
              <a:lnSpc>
                <a:spcPct val="100000"/>
              </a:lnSpc>
              <a:spcBef>
                <a:spcPts val="100"/>
              </a:spcBef>
            </a:pPr>
            <a:r>
              <a:rPr sz="1800" b="1" spc="-220" dirty="0">
                <a:solidFill>
                  <a:srgbClr val="FFFFFF"/>
                </a:solidFill>
                <a:latin typeface="Tahoma"/>
                <a:cs typeface="Tahoma"/>
              </a:rPr>
              <a:t>I</a:t>
            </a:r>
            <a:r>
              <a:rPr sz="1800" b="1" spc="-285" dirty="0">
                <a:solidFill>
                  <a:srgbClr val="FFFFFF"/>
                </a:solidFill>
                <a:latin typeface="Tahoma"/>
                <a:cs typeface="Tahoma"/>
              </a:rPr>
              <a:t>n</a:t>
            </a:r>
            <a:r>
              <a:rPr sz="1800" b="1" spc="-130" dirty="0">
                <a:solidFill>
                  <a:srgbClr val="FFFFFF"/>
                </a:solidFill>
                <a:latin typeface="Tahoma"/>
                <a:cs typeface="Tahoma"/>
              </a:rPr>
              <a:t>t</a:t>
            </a:r>
            <a:r>
              <a:rPr sz="1800" b="1" spc="-110" dirty="0">
                <a:solidFill>
                  <a:srgbClr val="FFFFFF"/>
                </a:solidFill>
                <a:latin typeface="Tahoma"/>
                <a:cs typeface="Tahoma"/>
              </a:rPr>
              <a:t>ro</a:t>
            </a:r>
            <a:r>
              <a:rPr sz="1800" b="1" spc="-125" dirty="0">
                <a:solidFill>
                  <a:srgbClr val="FFFFFF"/>
                </a:solidFill>
                <a:latin typeface="Tahoma"/>
                <a:cs typeface="Tahoma"/>
              </a:rPr>
              <a:t> </a:t>
            </a:r>
            <a:r>
              <a:rPr sz="1800" b="1" spc="-120" dirty="0">
                <a:solidFill>
                  <a:srgbClr val="FFFFFF"/>
                </a:solidFill>
                <a:latin typeface="Tahoma"/>
                <a:cs typeface="Tahoma"/>
              </a:rPr>
              <a:t>t</a:t>
            </a:r>
            <a:r>
              <a:rPr sz="1800" b="1" spc="-85" dirty="0">
                <a:solidFill>
                  <a:srgbClr val="FFFFFF"/>
                </a:solidFill>
                <a:latin typeface="Tahoma"/>
                <a:cs typeface="Tahoma"/>
              </a:rPr>
              <a:t>o</a:t>
            </a:r>
            <a:r>
              <a:rPr sz="1800" b="1" spc="-95" dirty="0">
                <a:solidFill>
                  <a:srgbClr val="FFFFFF"/>
                </a:solidFill>
                <a:latin typeface="Tahoma"/>
                <a:cs typeface="Tahoma"/>
              </a:rPr>
              <a:t> </a:t>
            </a:r>
            <a:r>
              <a:rPr sz="1800" b="1" spc="15" dirty="0">
                <a:solidFill>
                  <a:srgbClr val="FFFFFF"/>
                </a:solidFill>
                <a:latin typeface="Tahoma"/>
                <a:cs typeface="Tahoma"/>
              </a:rPr>
              <a:t>C</a:t>
            </a:r>
            <a:r>
              <a:rPr sz="1800" b="1" spc="-85" dirty="0">
                <a:solidFill>
                  <a:srgbClr val="FFFFFF"/>
                </a:solidFill>
                <a:latin typeface="Tahoma"/>
                <a:cs typeface="Tahoma"/>
              </a:rPr>
              <a:t>o</a:t>
            </a:r>
            <a:r>
              <a:rPr sz="1800" b="1" spc="-155" dirty="0">
                <a:solidFill>
                  <a:srgbClr val="FFFFFF"/>
                </a:solidFill>
                <a:latin typeface="Tahoma"/>
                <a:cs typeface="Tahoma"/>
              </a:rPr>
              <a:t>m</a:t>
            </a:r>
            <a:r>
              <a:rPr sz="1800" b="1" spc="-80" dirty="0">
                <a:solidFill>
                  <a:srgbClr val="FFFFFF"/>
                </a:solidFill>
                <a:latin typeface="Tahoma"/>
                <a:cs typeface="Tahoma"/>
              </a:rPr>
              <a:t>p</a:t>
            </a:r>
            <a:r>
              <a:rPr sz="1800" b="1" spc="-125" dirty="0">
                <a:solidFill>
                  <a:srgbClr val="FFFFFF"/>
                </a:solidFill>
                <a:latin typeface="Tahoma"/>
                <a:cs typeface="Tahoma"/>
              </a:rPr>
              <a:t>u</a:t>
            </a:r>
            <a:r>
              <a:rPr sz="1800" b="1" spc="-130" dirty="0">
                <a:solidFill>
                  <a:srgbClr val="FFFFFF"/>
                </a:solidFill>
                <a:latin typeface="Tahoma"/>
                <a:cs typeface="Tahoma"/>
              </a:rPr>
              <a:t>t</a:t>
            </a:r>
            <a:r>
              <a:rPr sz="1800" b="1" spc="-110" dirty="0">
                <a:solidFill>
                  <a:srgbClr val="FFFFFF"/>
                </a:solidFill>
                <a:latin typeface="Tahoma"/>
                <a:cs typeface="Tahoma"/>
              </a:rPr>
              <a:t>e</a:t>
            </a:r>
            <a:r>
              <a:rPr sz="1800" b="1" spc="-130" dirty="0">
                <a:solidFill>
                  <a:srgbClr val="FFFFFF"/>
                </a:solidFill>
                <a:latin typeface="Tahoma"/>
                <a:cs typeface="Tahoma"/>
              </a:rPr>
              <a:t>r</a:t>
            </a:r>
            <a:r>
              <a:rPr sz="1800" b="1" spc="-114" dirty="0">
                <a:solidFill>
                  <a:srgbClr val="FFFFFF"/>
                </a:solidFill>
                <a:latin typeface="Tahoma"/>
                <a:cs typeface="Tahoma"/>
              </a:rPr>
              <a:t> </a:t>
            </a:r>
            <a:r>
              <a:rPr sz="1800" b="1" spc="-30" dirty="0">
                <a:solidFill>
                  <a:srgbClr val="FFFFFF"/>
                </a:solidFill>
                <a:latin typeface="Tahoma"/>
                <a:cs typeface="Tahoma"/>
              </a:rPr>
              <a:t>S</a:t>
            </a:r>
            <a:r>
              <a:rPr sz="1800" b="1" spc="-110" dirty="0">
                <a:solidFill>
                  <a:srgbClr val="FFFFFF"/>
                </a:solidFill>
                <a:latin typeface="Tahoma"/>
                <a:cs typeface="Tahoma"/>
              </a:rPr>
              <a:t>c</a:t>
            </a:r>
            <a:r>
              <a:rPr sz="1800" b="1" spc="-80" dirty="0">
                <a:solidFill>
                  <a:srgbClr val="FFFFFF"/>
                </a:solidFill>
                <a:latin typeface="Tahoma"/>
                <a:cs typeface="Tahoma"/>
              </a:rPr>
              <a:t>i</a:t>
            </a:r>
            <a:r>
              <a:rPr sz="1800" b="1" spc="-100" dirty="0">
                <a:solidFill>
                  <a:srgbClr val="FFFFFF"/>
                </a:solidFill>
                <a:latin typeface="Tahoma"/>
                <a:cs typeface="Tahoma"/>
              </a:rPr>
              <a:t>e</a:t>
            </a:r>
            <a:r>
              <a:rPr sz="1800" b="1" spc="-125" dirty="0">
                <a:solidFill>
                  <a:srgbClr val="FFFFFF"/>
                </a:solidFill>
                <a:latin typeface="Tahoma"/>
                <a:cs typeface="Tahoma"/>
              </a:rPr>
              <a:t>n</a:t>
            </a:r>
            <a:r>
              <a:rPr sz="1800" b="1" spc="-75" dirty="0">
                <a:solidFill>
                  <a:srgbClr val="FFFFFF"/>
                </a:solidFill>
                <a:latin typeface="Tahoma"/>
                <a:cs typeface="Tahoma"/>
              </a:rPr>
              <a:t>c</a:t>
            </a:r>
            <a:r>
              <a:rPr sz="1800" b="1" spc="-90" dirty="0">
                <a:solidFill>
                  <a:srgbClr val="FFFFFF"/>
                </a:solidFill>
                <a:latin typeface="Tahoma"/>
                <a:cs typeface="Tahoma"/>
              </a:rPr>
              <a:t>e</a:t>
            </a:r>
            <a:endParaRPr sz="1800">
              <a:latin typeface="Tahoma"/>
              <a:cs typeface="Tahoma"/>
            </a:endParaRPr>
          </a:p>
        </p:txBody>
      </p:sp>
      <p:sp>
        <p:nvSpPr>
          <p:cNvPr id="3" name="Title 2"/>
          <p:cNvSpPr>
            <a:spLocks noGrp="1"/>
          </p:cNvSpPr>
          <p:nvPr>
            <p:ph type="title"/>
          </p:nvPr>
        </p:nvSpPr>
        <p:spPr>
          <a:xfrm>
            <a:off x="218642" y="819150"/>
            <a:ext cx="8925357" cy="3724096"/>
          </a:xfrm>
        </p:spPr>
        <p:txBody>
          <a:bodyPr/>
          <a:lstStyle/>
          <a:p>
            <a:r>
              <a:rPr lang="en-US" sz="1800" b="1" dirty="0"/>
              <a:t>Important </a:t>
            </a:r>
            <a:r>
              <a:rPr lang="en-AE" sz="1800" b="1" dirty="0"/>
              <a:t>terms</a:t>
            </a:r>
            <a:r>
              <a:rPr lang="en-US" sz="1800" b="1" dirty="0"/>
              <a:t> : </a:t>
            </a:r>
            <a:br>
              <a:rPr lang="en-US" sz="1800" b="1" dirty="0"/>
            </a:br>
            <a:br>
              <a:rPr lang="en-US" b="1" dirty="0"/>
            </a:br>
            <a:r>
              <a:rPr lang="en-US" b="1" dirty="0"/>
              <a:t>1. IP address (Internet Protocol) </a:t>
            </a:r>
            <a:br>
              <a:rPr lang="en-US" b="1" dirty="0"/>
            </a:br>
            <a:r>
              <a:rPr lang="en-US" b="1" dirty="0"/>
              <a:t>- </a:t>
            </a:r>
            <a:r>
              <a:rPr lang="en-US" dirty="0"/>
              <a:t>Is a unique address that identifies a device on the internet or a local network.</a:t>
            </a:r>
            <a:br>
              <a:rPr lang="en-US" dirty="0"/>
            </a:br>
            <a:br>
              <a:rPr lang="en-US" dirty="0"/>
            </a:br>
            <a:br>
              <a:rPr lang="en-US" dirty="0"/>
            </a:br>
            <a:br>
              <a:rPr lang="en-US" dirty="0"/>
            </a:br>
            <a:br>
              <a:rPr lang="en-US" dirty="0"/>
            </a:br>
            <a:br>
              <a:rPr lang="en-US" dirty="0"/>
            </a:br>
            <a:br>
              <a:rPr lang="en-US" dirty="0"/>
            </a:br>
            <a:br>
              <a:rPr lang="en-US" b="1" dirty="0"/>
            </a:br>
            <a:r>
              <a:rPr lang="en-US" b="1" dirty="0"/>
              <a:t>2. URL (Uniform Resource Locator) </a:t>
            </a:r>
            <a:br>
              <a:rPr lang="en-US" b="1" dirty="0"/>
            </a:br>
            <a:r>
              <a:rPr lang="en-US" dirty="0"/>
              <a:t>-Is a reference (an address) to a resource on the Internet.</a:t>
            </a:r>
            <a:br>
              <a:rPr lang="en-US" dirty="0"/>
            </a:br>
            <a:br>
              <a:rPr lang="en-US" dirty="0"/>
            </a:br>
            <a:br>
              <a:rPr lang="en-US" dirty="0"/>
            </a:br>
            <a:br>
              <a:rPr lang="en-US" dirty="0"/>
            </a:br>
            <a:endParaRPr lang="en-US" dirty="0"/>
          </a:p>
        </p:txBody>
      </p:sp>
      <p:pic>
        <p:nvPicPr>
          <p:cNvPr id="6146" name="Picture 2" descr="C:\Users\Mohamed El-Haddad\Desktop\ما هو عنوان ip وكيف يعمل؟.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868" t="26568" r="868"/>
          <a:stretch/>
        </p:blipFill>
        <p:spPr bwMode="auto">
          <a:xfrm>
            <a:off x="4114800" y="1758927"/>
            <a:ext cx="3733800" cy="1625645"/>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Mohamed El-Haddad\Desktop\url-domai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12419" y="3670452"/>
            <a:ext cx="3847439" cy="1172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294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1DD32CB6-67B1-4662-9BE8-16B41E83919A}"/>
              </a:ext>
            </a:extLst>
          </p:cNvPr>
          <p:cNvSpPr txBox="1">
            <a:spLocks/>
          </p:cNvSpPr>
          <p:nvPr/>
        </p:nvSpPr>
        <p:spPr>
          <a:xfrm>
            <a:off x="218033" y="193370"/>
            <a:ext cx="2715260" cy="300355"/>
          </a:xfrm>
          <a:prstGeom prst="rect">
            <a:avLst/>
          </a:prstGeom>
        </p:spPr>
        <p:txBody>
          <a:bodyPr vert="horz" wrap="square" lIns="0" tIns="12700" rIns="0" bIns="0" rtlCol="0">
            <a:spAutoFit/>
          </a:bodyPr>
          <a:lstStyle>
            <a:lvl1pPr>
              <a:defRPr sz="1400" b="0" i="0">
                <a:solidFill>
                  <a:schemeClr val="bg1"/>
                </a:solidFill>
                <a:latin typeface="Verdana"/>
                <a:ea typeface="+mj-ea"/>
                <a:cs typeface="Verdana"/>
              </a:defRPr>
            </a:lvl1pPr>
          </a:lstStyle>
          <a:p>
            <a:pPr marL="12700">
              <a:spcBef>
                <a:spcPts val="100"/>
              </a:spcBef>
            </a:pPr>
            <a:r>
              <a:rPr lang="en-US" sz="1800" b="1" kern="0" spc="-150" dirty="0">
                <a:latin typeface="Tahoma"/>
                <a:cs typeface="Tahoma"/>
              </a:rPr>
              <a:t>Intro</a:t>
            </a:r>
            <a:r>
              <a:rPr lang="en-US" sz="1800" b="1" kern="0" spc="-254" dirty="0">
                <a:latin typeface="Tahoma"/>
                <a:cs typeface="Tahoma"/>
              </a:rPr>
              <a:t> </a:t>
            </a:r>
            <a:r>
              <a:rPr lang="en-US" sz="1800" b="1" kern="0" spc="-65" dirty="0">
                <a:latin typeface="Tahoma"/>
                <a:cs typeface="Tahoma"/>
              </a:rPr>
              <a:t>to</a:t>
            </a:r>
            <a:r>
              <a:rPr lang="en-US" sz="1800" b="1" kern="0" spc="-190" dirty="0">
                <a:latin typeface="Tahoma"/>
                <a:cs typeface="Tahoma"/>
              </a:rPr>
              <a:t> </a:t>
            </a:r>
            <a:r>
              <a:rPr lang="en-US" sz="1800" b="1" kern="0" spc="-90" dirty="0">
                <a:latin typeface="Tahoma"/>
                <a:cs typeface="Tahoma"/>
              </a:rPr>
              <a:t>Computer</a:t>
            </a:r>
            <a:r>
              <a:rPr lang="en-US" sz="1800" b="1" kern="0" spc="-254" dirty="0">
                <a:latin typeface="Tahoma"/>
                <a:cs typeface="Tahoma"/>
              </a:rPr>
              <a:t> </a:t>
            </a:r>
            <a:r>
              <a:rPr lang="en-US" sz="1800" b="1" kern="0" spc="-80" dirty="0">
                <a:latin typeface="Tahoma"/>
                <a:cs typeface="Tahoma"/>
              </a:rPr>
              <a:t>Science</a:t>
            </a:r>
            <a:endParaRPr lang="en-US" sz="1800" kern="0" dirty="0">
              <a:latin typeface="Tahoma"/>
              <a:cs typeface="Tahoma"/>
            </a:endParaRPr>
          </a:p>
        </p:txBody>
      </p:sp>
      <p:sp>
        <p:nvSpPr>
          <p:cNvPr id="7" name="object 4">
            <a:extLst>
              <a:ext uri="{FF2B5EF4-FFF2-40B4-BE49-F238E27FC236}">
                <a16:creationId xmlns:a16="http://schemas.microsoft.com/office/drawing/2014/main" id="{76200E83-4ECD-44FE-B153-25995AE469A7}"/>
              </a:ext>
            </a:extLst>
          </p:cNvPr>
          <p:cNvSpPr txBox="1">
            <a:spLocks/>
          </p:cNvSpPr>
          <p:nvPr/>
        </p:nvSpPr>
        <p:spPr>
          <a:xfrm>
            <a:off x="251703" y="666750"/>
            <a:ext cx="6834897" cy="289823"/>
          </a:xfrm>
          <a:prstGeom prst="rect">
            <a:avLst/>
          </a:prstGeom>
        </p:spPr>
        <p:txBody>
          <a:bodyPr vert="horz" wrap="square" lIns="0" tIns="12700" rIns="0" bIns="0" rtlCol="0">
            <a:spAutoFit/>
          </a:bodyPr>
          <a:lstStyle>
            <a:lvl1pPr>
              <a:defRPr sz="1400" b="0" i="0">
                <a:solidFill>
                  <a:schemeClr val="bg1"/>
                </a:solidFill>
                <a:latin typeface="Verdana"/>
                <a:ea typeface="+mj-ea"/>
                <a:cs typeface="Verdana"/>
              </a:defRPr>
            </a:lvl1pPr>
          </a:lstStyle>
          <a:p>
            <a:pPr marL="12700">
              <a:spcBef>
                <a:spcPts val="100"/>
              </a:spcBef>
            </a:pPr>
            <a:r>
              <a:rPr lang="en-AE" sz="1800" b="1" kern="0" dirty="0">
                <a:latin typeface="Tahoma"/>
                <a:cs typeface="Tahoma"/>
              </a:rPr>
              <a:t>Abacus :  </a:t>
            </a:r>
            <a:r>
              <a:rPr lang="en-US" sz="1800" kern="0" dirty="0">
                <a:latin typeface="Tahoma"/>
                <a:cs typeface="Tahoma"/>
              </a:rPr>
              <a:t>First machine used in calculating</a:t>
            </a:r>
          </a:p>
        </p:txBody>
      </p:sp>
      <p:pic>
        <p:nvPicPr>
          <p:cNvPr id="3" name="Picture 2" descr="A picture containing abacus&#10;&#10;Description automatically generated">
            <a:extLst>
              <a:ext uri="{FF2B5EF4-FFF2-40B4-BE49-F238E27FC236}">
                <a16:creationId xmlns:a16="http://schemas.microsoft.com/office/drawing/2014/main" id="{2A3AC901-9575-4092-83A2-AEE37BCE6A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0687" y="1108380"/>
            <a:ext cx="5762625" cy="3841750"/>
          </a:xfrm>
          <a:prstGeom prst="rect">
            <a:avLst/>
          </a:prstGeom>
        </p:spPr>
      </p:pic>
    </p:spTree>
    <p:extLst>
      <p:ext uri="{BB962C8B-B14F-4D97-AF65-F5344CB8AC3E}">
        <p14:creationId xmlns:p14="http://schemas.microsoft.com/office/powerpoint/2010/main" val="34039185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19050"/>
            <a:ext cx="9144000" cy="5162550"/>
          </a:xfrm>
          <a:prstGeom prst="rect">
            <a:avLst/>
          </a:prstGeom>
        </p:spPr>
      </p:pic>
      <p:sp>
        <p:nvSpPr>
          <p:cNvPr id="4" name="object 4"/>
          <p:cNvSpPr txBox="1"/>
          <p:nvPr/>
        </p:nvSpPr>
        <p:spPr>
          <a:xfrm>
            <a:off x="218643" y="195198"/>
            <a:ext cx="2714625" cy="299720"/>
          </a:xfrm>
          <a:prstGeom prst="rect">
            <a:avLst/>
          </a:prstGeom>
        </p:spPr>
        <p:txBody>
          <a:bodyPr vert="horz" wrap="square" lIns="0" tIns="12700" rIns="0" bIns="0" rtlCol="0">
            <a:spAutoFit/>
          </a:bodyPr>
          <a:lstStyle/>
          <a:p>
            <a:pPr marL="12700">
              <a:lnSpc>
                <a:spcPct val="100000"/>
              </a:lnSpc>
              <a:spcBef>
                <a:spcPts val="100"/>
              </a:spcBef>
            </a:pPr>
            <a:r>
              <a:rPr sz="1800" b="1" spc="-220" dirty="0">
                <a:solidFill>
                  <a:srgbClr val="FFFFFF"/>
                </a:solidFill>
                <a:latin typeface="Tahoma"/>
                <a:cs typeface="Tahoma"/>
              </a:rPr>
              <a:t>I</a:t>
            </a:r>
            <a:r>
              <a:rPr sz="1800" b="1" spc="-285" dirty="0">
                <a:solidFill>
                  <a:srgbClr val="FFFFFF"/>
                </a:solidFill>
                <a:latin typeface="Tahoma"/>
                <a:cs typeface="Tahoma"/>
              </a:rPr>
              <a:t>n</a:t>
            </a:r>
            <a:r>
              <a:rPr sz="1800" b="1" spc="-130" dirty="0">
                <a:solidFill>
                  <a:srgbClr val="FFFFFF"/>
                </a:solidFill>
                <a:latin typeface="Tahoma"/>
                <a:cs typeface="Tahoma"/>
              </a:rPr>
              <a:t>t</a:t>
            </a:r>
            <a:r>
              <a:rPr sz="1800" b="1" spc="-110" dirty="0">
                <a:solidFill>
                  <a:srgbClr val="FFFFFF"/>
                </a:solidFill>
                <a:latin typeface="Tahoma"/>
                <a:cs typeface="Tahoma"/>
              </a:rPr>
              <a:t>ro</a:t>
            </a:r>
            <a:r>
              <a:rPr sz="1800" b="1" spc="-125" dirty="0">
                <a:solidFill>
                  <a:srgbClr val="FFFFFF"/>
                </a:solidFill>
                <a:latin typeface="Tahoma"/>
                <a:cs typeface="Tahoma"/>
              </a:rPr>
              <a:t> </a:t>
            </a:r>
            <a:r>
              <a:rPr sz="1800" b="1" spc="-120" dirty="0">
                <a:solidFill>
                  <a:srgbClr val="FFFFFF"/>
                </a:solidFill>
                <a:latin typeface="Tahoma"/>
                <a:cs typeface="Tahoma"/>
              </a:rPr>
              <a:t>t</a:t>
            </a:r>
            <a:r>
              <a:rPr sz="1800" b="1" spc="-85" dirty="0">
                <a:solidFill>
                  <a:srgbClr val="FFFFFF"/>
                </a:solidFill>
                <a:latin typeface="Tahoma"/>
                <a:cs typeface="Tahoma"/>
              </a:rPr>
              <a:t>o</a:t>
            </a:r>
            <a:r>
              <a:rPr sz="1800" b="1" spc="-95" dirty="0">
                <a:solidFill>
                  <a:srgbClr val="FFFFFF"/>
                </a:solidFill>
                <a:latin typeface="Tahoma"/>
                <a:cs typeface="Tahoma"/>
              </a:rPr>
              <a:t> </a:t>
            </a:r>
            <a:r>
              <a:rPr sz="1800" b="1" spc="15" dirty="0">
                <a:solidFill>
                  <a:srgbClr val="FFFFFF"/>
                </a:solidFill>
                <a:latin typeface="Tahoma"/>
                <a:cs typeface="Tahoma"/>
              </a:rPr>
              <a:t>C</a:t>
            </a:r>
            <a:r>
              <a:rPr sz="1800" b="1" spc="-85" dirty="0">
                <a:solidFill>
                  <a:srgbClr val="FFFFFF"/>
                </a:solidFill>
                <a:latin typeface="Tahoma"/>
                <a:cs typeface="Tahoma"/>
              </a:rPr>
              <a:t>o</a:t>
            </a:r>
            <a:r>
              <a:rPr sz="1800" b="1" spc="-155" dirty="0">
                <a:solidFill>
                  <a:srgbClr val="FFFFFF"/>
                </a:solidFill>
                <a:latin typeface="Tahoma"/>
                <a:cs typeface="Tahoma"/>
              </a:rPr>
              <a:t>m</a:t>
            </a:r>
            <a:r>
              <a:rPr sz="1800" b="1" spc="-80" dirty="0">
                <a:solidFill>
                  <a:srgbClr val="FFFFFF"/>
                </a:solidFill>
                <a:latin typeface="Tahoma"/>
                <a:cs typeface="Tahoma"/>
              </a:rPr>
              <a:t>p</a:t>
            </a:r>
            <a:r>
              <a:rPr sz="1800" b="1" spc="-125" dirty="0">
                <a:solidFill>
                  <a:srgbClr val="FFFFFF"/>
                </a:solidFill>
                <a:latin typeface="Tahoma"/>
                <a:cs typeface="Tahoma"/>
              </a:rPr>
              <a:t>u</a:t>
            </a:r>
            <a:r>
              <a:rPr sz="1800" b="1" spc="-130" dirty="0">
                <a:solidFill>
                  <a:srgbClr val="FFFFFF"/>
                </a:solidFill>
                <a:latin typeface="Tahoma"/>
                <a:cs typeface="Tahoma"/>
              </a:rPr>
              <a:t>t</a:t>
            </a:r>
            <a:r>
              <a:rPr sz="1800" b="1" spc="-110" dirty="0">
                <a:solidFill>
                  <a:srgbClr val="FFFFFF"/>
                </a:solidFill>
                <a:latin typeface="Tahoma"/>
                <a:cs typeface="Tahoma"/>
              </a:rPr>
              <a:t>e</a:t>
            </a:r>
            <a:r>
              <a:rPr sz="1800" b="1" spc="-130" dirty="0">
                <a:solidFill>
                  <a:srgbClr val="FFFFFF"/>
                </a:solidFill>
                <a:latin typeface="Tahoma"/>
                <a:cs typeface="Tahoma"/>
              </a:rPr>
              <a:t>r</a:t>
            </a:r>
            <a:r>
              <a:rPr sz="1800" b="1" spc="-114" dirty="0">
                <a:solidFill>
                  <a:srgbClr val="FFFFFF"/>
                </a:solidFill>
                <a:latin typeface="Tahoma"/>
                <a:cs typeface="Tahoma"/>
              </a:rPr>
              <a:t> </a:t>
            </a:r>
            <a:r>
              <a:rPr sz="1800" b="1" spc="-30" dirty="0">
                <a:solidFill>
                  <a:srgbClr val="FFFFFF"/>
                </a:solidFill>
                <a:latin typeface="Tahoma"/>
                <a:cs typeface="Tahoma"/>
              </a:rPr>
              <a:t>S</a:t>
            </a:r>
            <a:r>
              <a:rPr sz="1800" b="1" spc="-110" dirty="0">
                <a:solidFill>
                  <a:srgbClr val="FFFFFF"/>
                </a:solidFill>
                <a:latin typeface="Tahoma"/>
                <a:cs typeface="Tahoma"/>
              </a:rPr>
              <a:t>c</a:t>
            </a:r>
            <a:r>
              <a:rPr sz="1800" b="1" spc="-80" dirty="0">
                <a:solidFill>
                  <a:srgbClr val="FFFFFF"/>
                </a:solidFill>
                <a:latin typeface="Tahoma"/>
                <a:cs typeface="Tahoma"/>
              </a:rPr>
              <a:t>i</a:t>
            </a:r>
            <a:r>
              <a:rPr sz="1800" b="1" spc="-100" dirty="0">
                <a:solidFill>
                  <a:srgbClr val="FFFFFF"/>
                </a:solidFill>
                <a:latin typeface="Tahoma"/>
                <a:cs typeface="Tahoma"/>
              </a:rPr>
              <a:t>e</a:t>
            </a:r>
            <a:r>
              <a:rPr sz="1800" b="1" spc="-125" dirty="0">
                <a:solidFill>
                  <a:srgbClr val="FFFFFF"/>
                </a:solidFill>
                <a:latin typeface="Tahoma"/>
                <a:cs typeface="Tahoma"/>
              </a:rPr>
              <a:t>n</a:t>
            </a:r>
            <a:r>
              <a:rPr sz="1800" b="1" spc="-75" dirty="0">
                <a:solidFill>
                  <a:srgbClr val="FFFFFF"/>
                </a:solidFill>
                <a:latin typeface="Tahoma"/>
                <a:cs typeface="Tahoma"/>
              </a:rPr>
              <a:t>c</a:t>
            </a:r>
            <a:r>
              <a:rPr sz="1800" b="1" spc="-90" dirty="0">
                <a:solidFill>
                  <a:srgbClr val="FFFFFF"/>
                </a:solidFill>
                <a:latin typeface="Tahoma"/>
                <a:cs typeface="Tahoma"/>
              </a:rPr>
              <a:t>e</a:t>
            </a:r>
            <a:endParaRPr sz="1800">
              <a:latin typeface="Tahoma"/>
              <a:cs typeface="Tahoma"/>
            </a:endParaRPr>
          </a:p>
        </p:txBody>
      </p:sp>
      <p:sp>
        <p:nvSpPr>
          <p:cNvPr id="3" name="Title 2"/>
          <p:cNvSpPr>
            <a:spLocks noGrp="1"/>
          </p:cNvSpPr>
          <p:nvPr>
            <p:ph type="title"/>
          </p:nvPr>
        </p:nvSpPr>
        <p:spPr>
          <a:xfrm>
            <a:off x="218642" y="819150"/>
            <a:ext cx="8925357" cy="3508653"/>
          </a:xfrm>
        </p:spPr>
        <p:txBody>
          <a:bodyPr/>
          <a:lstStyle/>
          <a:p>
            <a:r>
              <a:rPr lang="en-US" sz="1800" b="1" dirty="0"/>
              <a:t>Important definitions : </a:t>
            </a:r>
            <a:br>
              <a:rPr lang="en-US" sz="1800" b="1" dirty="0"/>
            </a:br>
            <a:br>
              <a:rPr lang="en-US" dirty="0"/>
            </a:br>
            <a:r>
              <a:rPr lang="en-US" b="1" dirty="0"/>
              <a:t>3. DNS Server (Domain Name System)  </a:t>
            </a:r>
            <a:br>
              <a:rPr lang="en-US" b="1" dirty="0"/>
            </a:br>
            <a:r>
              <a:rPr lang="en-US" b="1" dirty="0"/>
              <a:t>- </a:t>
            </a:r>
            <a:r>
              <a:rPr lang="en-US" dirty="0"/>
              <a:t>Turns domain names into IP addresses.</a:t>
            </a:r>
            <a:br>
              <a:rPr lang="en-US" dirty="0"/>
            </a:br>
            <a:r>
              <a:rPr lang="en-US" dirty="0"/>
              <a:t>- Convert URL to IP address </a:t>
            </a:r>
            <a:br>
              <a:rPr lang="en-US" dirty="0"/>
            </a:br>
            <a:br>
              <a:rPr lang="en-US" dirty="0"/>
            </a:br>
            <a:br>
              <a:rPr lang="en-US" dirty="0"/>
            </a:br>
            <a:br>
              <a:rPr lang="en-US" dirty="0"/>
            </a:br>
            <a:br>
              <a:rPr lang="en-US" dirty="0"/>
            </a:br>
            <a:br>
              <a:rPr lang="en-US" dirty="0"/>
            </a:br>
            <a:br>
              <a:rPr lang="en-US" dirty="0"/>
            </a:br>
            <a:br>
              <a:rPr lang="en-US" b="1" dirty="0"/>
            </a:br>
            <a:r>
              <a:rPr lang="en-US" b="1" dirty="0"/>
              <a:t>4. ISP (</a:t>
            </a:r>
            <a:r>
              <a:rPr lang="en-US" dirty="0"/>
              <a:t> </a:t>
            </a:r>
            <a:r>
              <a:rPr lang="en-US" b="1" dirty="0"/>
              <a:t>Internet service provider) </a:t>
            </a:r>
            <a:br>
              <a:rPr lang="en-US" b="1" dirty="0"/>
            </a:br>
            <a:r>
              <a:rPr lang="en-US" b="1" dirty="0"/>
              <a:t>- </a:t>
            </a:r>
            <a:r>
              <a:rPr lang="en-US" dirty="0"/>
              <a:t>A company that provides consumers and businesses access to the Internet.</a:t>
            </a:r>
            <a:br>
              <a:rPr lang="en-US" dirty="0"/>
            </a:br>
            <a:br>
              <a:rPr lang="en-US" dirty="0"/>
            </a:br>
            <a:endParaRPr lang="en-US" dirty="0"/>
          </a:p>
        </p:txBody>
      </p:sp>
      <p:pic>
        <p:nvPicPr>
          <p:cNvPr id="7170" name="Picture 2" descr="C:\Users\Mohamed El-Haddad\Desktop\what-is-dns-and-how-it-work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8450" y="1330316"/>
            <a:ext cx="3781612" cy="1904812"/>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descr="C:\Users\Mohamed El-Haddad\Downloads\downloa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1600" y="3714750"/>
            <a:ext cx="2695313" cy="132238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C:\Users\Mohamed El-Haddad\Desktop\what-is-dns-and-how-it-works.png"/>
          <p:cNvPicPr>
            <a:picLocks noChangeAspect="1" noChangeArrowheads="1"/>
          </p:cNvPicPr>
          <p:nvPr/>
        </p:nvPicPr>
        <p:blipFill rotWithShape="1">
          <a:blip r:embed="rId4">
            <a:extLst>
              <a:ext uri="{28A0092B-C50C-407E-A947-70E740481C1C}">
                <a14:useLocalDpi xmlns:a14="http://schemas.microsoft.com/office/drawing/2010/main" val="0"/>
              </a:ext>
            </a:extLst>
          </a:blip>
          <a:srcRect t="86020" r="70622"/>
          <a:stretch/>
        </p:blipFill>
        <p:spPr bwMode="auto">
          <a:xfrm>
            <a:off x="6129668" y="3013743"/>
            <a:ext cx="1109332" cy="221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25203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8033" y="193370"/>
            <a:ext cx="2715260" cy="300355"/>
          </a:xfrm>
          <a:prstGeom prst="rect">
            <a:avLst/>
          </a:prstGeom>
        </p:spPr>
        <p:txBody>
          <a:bodyPr vert="horz" wrap="square" lIns="0" tIns="12700" rIns="0" bIns="0" rtlCol="0">
            <a:spAutoFit/>
          </a:bodyPr>
          <a:lstStyle/>
          <a:p>
            <a:pPr marL="12700">
              <a:lnSpc>
                <a:spcPct val="100000"/>
              </a:lnSpc>
              <a:spcBef>
                <a:spcPts val="100"/>
              </a:spcBef>
            </a:pPr>
            <a:r>
              <a:rPr sz="1800" b="1" spc="-150" dirty="0">
                <a:solidFill>
                  <a:srgbClr val="FFFFFF"/>
                </a:solidFill>
                <a:latin typeface="Tahoma"/>
                <a:cs typeface="Tahoma"/>
              </a:rPr>
              <a:t>Intro</a:t>
            </a:r>
            <a:r>
              <a:rPr sz="1800" b="1" spc="-254" dirty="0">
                <a:solidFill>
                  <a:srgbClr val="FFFFFF"/>
                </a:solidFill>
                <a:latin typeface="Tahoma"/>
                <a:cs typeface="Tahoma"/>
              </a:rPr>
              <a:t> </a:t>
            </a:r>
            <a:r>
              <a:rPr sz="1800" b="1" spc="-65" dirty="0">
                <a:solidFill>
                  <a:srgbClr val="FFFFFF"/>
                </a:solidFill>
                <a:latin typeface="Tahoma"/>
                <a:cs typeface="Tahoma"/>
              </a:rPr>
              <a:t>to</a:t>
            </a:r>
            <a:r>
              <a:rPr sz="1800" b="1" spc="-190" dirty="0">
                <a:solidFill>
                  <a:srgbClr val="FFFFFF"/>
                </a:solidFill>
                <a:latin typeface="Tahoma"/>
                <a:cs typeface="Tahoma"/>
              </a:rPr>
              <a:t> </a:t>
            </a:r>
            <a:r>
              <a:rPr sz="1800" b="1" spc="-90" dirty="0">
                <a:solidFill>
                  <a:srgbClr val="FFFFFF"/>
                </a:solidFill>
                <a:latin typeface="Tahoma"/>
                <a:cs typeface="Tahoma"/>
              </a:rPr>
              <a:t>Computer</a:t>
            </a:r>
            <a:r>
              <a:rPr sz="1800" b="1" spc="-254" dirty="0">
                <a:solidFill>
                  <a:srgbClr val="FFFFFF"/>
                </a:solidFill>
                <a:latin typeface="Tahoma"/>
                <a:cs typeface="Tahoma"/>
              </a:rPr>
              <a:t> </a:t>
            </a:r>
            <a:r>
              <a:rPr sz="1800" b="1" spc="-80" dirty="0">
                <a:solidFill>
                  <a:srgbClr val="FFFFFF"/>
                </a:solidFill>
                <a:latin typeface="Tahoma"/>
                <a:cs typeface="Tahoma"/>
              </a:rPr>
              <a:t>Science</a:t>
            </a:r>
            <a:endParaRPr sz="1800" dirty="0">
              <a:latin typeface="Tahoma"/>
              <a:cs typeface="Tahoma"/>
            </a:endParaRPr>
          </a:p>
        </p:txBody>
      </p:sp>
      <p:sp>
        <p:nvSpPr>
          <p:cNvPr id="3" name="object 3"/>
          <p:cNvSpPr txBox="1">
            <a:spLocks noGrp="1"/>
          </p:cNvSpPr>
          <p:nvPr>
            <p:ph type="title"/>
          </p:nvPr>
        </p:nvSpPr>
        <p:spPr>
          <a:xfrm>
            <a:off x="228091" y="1761490"/>
            <a:ext cx="2566670" cy="371897"/>
          </a:xfrm>
          <a:prstGeom prst="rect">
            <a:avLst/>
          </a:prstGeom>
        </p:spPr>
        <p:txBody>
          <a:bodyPr vert="horz" wrap="square" lIns="0" tIns="12700" rIns="0" bIns="0" rtlCol="0">
            <a:spAutoFit/>
          </a:bodyPr>
          <a:lstStyle/>
          <a:p>
            <a:pPr marL="12700">
              <a:lnSpc>
                <a:spcPts val="2790"/>
              </a:lnSpc>
              <a:spcBef>
                <a:spcPts val="100"/>
              </a:spcBef>
            </a:pPr>
            <a:r>
              <a:rPr sz="2400" spc="100" dirty="0">
                <a:solidFill>
                  <a:srgbClr val="A256FF"/>
                </a:solidFill>
                <a:latin typeface="Noto Sans Symbols"/>
                <a:cs typeface="Noto Sans Symbols"/>
              </a:rPr>
              <a:t>⬡</a:t>
            </a:r>
            <a:r>
              <a:rPr spc="-100" dirty="0"/>
              <a:t>What</a:t>
            </a:r>
            <a:r>
              <a:rPr spc="-270" dirty="0"/>
              <a:t> </a:t>
            </a:r>
            <a:r>
              <a:rPr lang="ar-AE" spc="-270" dirty="0"/>
              <a:t> </a:t>
            </a:r>
            <a:r>
              <a:rPr spc="-65" dirty="0"/>
              <a:t>is</a:t>
            </a:r>
            <a:r>
              <a:rPr spc="-295" dirty="0"/>
              <a:t> </a:t>
            </a:r>
            <a:r>
              <a:rPr lang="ar-AE" spc="-295" dirty="0"/>
              <a:t> </a:t>
            </a:r>
            <a:r>
              <a:rPr spc="-114" dirty="0"/>
              <a:t>Computer</a:t>
            </a:r>
            <a:r>
              <a:rPr spc="-265" dirty="0"/>
              <a:t> </a:t>
            </a:r>
            <a:r>
              <a:rPr dirty="0"/>
              <a:t>?</a:t>
            </a:r>
            <a:endParaRPr sz="2400" dirty="0">
              <a:latin typeface="Noto Sans Symbols"/>
              <a:cs typeface="Noto Sans Symbols"/>
            </a:endParaRPr>
          </a:p>
        </p:txBody>
      </p:sp>
      <p:sp>
        <p:nvSpPr>
          <p:cNvPr id="4" name="object 4"/>
          <p:cNvSpPr txBox="1"/>
          <p:nvPr/>
        </p:nvSpPr>
        <p:spPr>
          <a:xfrm>
            <a:off x="218033" y="2133387"/>
            <a:ext cx="4039109" cy="2757165"/>
          </a:xfrm>
          <a:prstGeom prst="rect">
            <a:avLst/>
          </a:prstGeom>
        </p:spPr>
        <p:txBody>
          <a:bodyPr vert="horz" wrap="square" lIns="0" tIns="12700" rIns="0" bIns="0" rtlCol="0">
            <a:spAutoFit/>
          </a:bodyPr>
          <a:lstStyle/>
          <a:p>
            <a:pPr marL="12700">
              <a:lnSpc>
                <a:spcPts val="2795"/>
              </a:lnSpc>
              <a:spcBef>
                <a:spcPts val="100"/>
              </a:spcBef>
            </a:pPr>
            <a:r>
              <a:rPr lang="en-US" sz="2400" spc="100" dirty="0">
                <a:solidFill>
                  <a:srgbClr val="A256FF"/>
                </a:solidFill>
                <a:latin typeface="Noto Sans Symbols"/>
              </a:rPr>
              <a:t>⬡</a:t>
            </a:r>
            <a:r>
              <a:rPr lang="en-US" sz="1400" spc="-70" dirty="0">
                <a:solidFill>
                  <a:srgbClr val="FFFFFF"/>
                </a:solidFill>
                <a:latin typeface="Verdana"/>
              </a:rPr>
              <a:t>How Computers Work ?</a:t>
            </a:r>
            <a:endParaRPr lang="ar-EG" sz="1400" spc="-70" dirty="0">
              <a:solidFill>
                <a:srgbClr val="FFFFFF"/>
              </a:solidFill>
              <a:latin typeface="Verdana"/>
            </a:endParaRPr>
          </a:p>
          <a:p>
            <a:pPr marL="12700">
              <a:lnSpc>
                <a:spcPts val="2795"/>
              </a:lnSpc>
              <a:spcBef>
                <a:spcPts val="100"/>
              </a:spcBef>
            </a:pPr>
            <a:r>
              <a:rPr sz="2400" spc="100" dirty="0">
                <a:solidFill>
                  <a:srgbClr val="A256FF"/>
                </a:solidFill>
                <a:latin typeface="Noto Sans Symbols"/>
                <a:cs typeface="Noto Sans Symbols"/>
              </a:rPr>
              <a:t>⬡</a:t>
            </a:r>
            <a:r>
              <a:rPr sz="1400" spc="-60" dirty="0">
                <a:solidFill>
                  <a:srgbClr val="FFFFFF"/>
                </a:solidFill>
                <a:latin typeface="Verdana"/>
                <a:cs typeface="Verdana"/>
              </a:rPr>
              <a:t>Decimal</a:t>
            </a:r>
            <a:r>
              <a:rPr sz="1400" spc="-229" dirty="0">
                <a:solidFill>
                  <a:srgbClr val="FFFFFF"/>
                </a:solidFill>
                <a:latin typeface="Verdana"/>
                <a:cs typeface="Verdana"/>
              </a:rPr>
              <a:t> </a:t>
            </a:r>
            <a:r>
              <a:rPr sz="1400" dirty="0">
                <a:solidFill>
                  <a:srgbClr val="FFFFFF"/>
                </a:solidFill>
                <a:latin typeface="Verdana"/>
                <a:cs typeface="Verdana"/>
              </a:rPr>
              <a:t>&amp;</a:t>
            </a:r>
            <a:r>
              <a:rPr sz="1400" spc="-235" dirty="0">
                <a:solidFill>
                  <a:srgbClr val="FFFFFF"/>
                </a:solidFill>
                <a:latin typeface="Verdana"/>
                <a:cs typeface="Verdana"/>
              </a:rPr>
              <a:t> </a:t>
            </a:r>
            <a:r>
              <a:rPr sz="1400" spc="-50" dirty="0">
                <a:solidFill>
                  <a:srgbClr val="FFFFFF"/>
                </a:solidFill>
                <a:latin typeface="Verdana"/>
                <a:cs typeface="Verdana"/>
              </a:rPr>
              <a:t>Binary</a:t>
            </a:r>
            <a:r>
              <a:rPr sz="1400" spc="-229" dirty="0">
                <a:solidFill>
                  <a:srgbClr val="FFFFFF"/>
                </a:solidFill>
                <a:latin typeface="Verdana"/>
                <a:cs typeface="Verdana"/>
              </a:rPr>
              <a:t> </a:t>
            </a:r>
            <a:r>
              <a:rPr sz="1400" spc="-75" dirty="0">
                <a:solidFill>
                  <a:srgbClr val="FFFFFF"/>
                </a:solidFill>
                <a:latin typeface="Verdana"/>
                <a:cs typeface="Verdana"/>
              </a:rPr>
              <a:t>numbering</a:t>
            </a:r>
            <a:r>
              <a:rPr sz="1400" spc="-225" dirty="0">
                <a:solidFill>
                  <a:srgbClr val="FFFFFF"/>
                </a:solidFill>
                <a:latin typeface="Verdana"/>
                <a:cs typeface="Verdana"/>
              </a:rPr>
              <a:t> </a:t>
            </a:r>
            <a:r>
              <a:rPr sz="1400" spc="-75" dirty="0">
                <a:solidFill>
                  <a:srgbClr val="FFFFFF"/>
                </a:solidFill>
                <a:latin typeface="Verdana"/>
                <a:cs typeface="Verdana"/>
              </a:rPr>
              <a:t>systems</a:t>
            </a:r>
            <a:r>
              <a:rPr lang="en-AE" sz="1400" spc="-75" dirty="0">
                <a:solidFill>
                  <a:srgbClr val="FFFFFF"/>
                </a:solidFill>
                <a:latin typeface="Verdana"/>
                <a:cs typeface="Verdana"/>
              </a:rPr>
              <a:t>.</a:t>
            </a:r>
            <a:endParaRPr sz="1400" dirty="0">
              <a:latin typeface="Verdana"/>
              <a:cs typeface="Verdana"/>
            </a:endParaRPr>
          </a:p>
          <a:p>
            <a:pPr marL="12700">
              <a:lnSpc>
                <a:spcPts val="2600"/>
              </a:lnSpc>
            </a:pPr>
            <a:r>
              <a:rPr lang="en-US" sz="2400" spc="100" dirty="0">
                <a:solidFill>
                  <a:srgbClr val="A256FF"/>
                </a:solidFill>
                <a:latin typeface="Noto Sans Symbols"/>
                <a:cs typeface="Noto Sans Symbols"/>
              </a:rPr>
              <a:t>⬡</a:t>
            </a:r>
            <a:r>
              <a:rPr sz="1400" spc="-5" dirty="0">
                <a:solidFill>
                  <a:srgbClr val="FFFFFF"/>
                </a:solidFill>
                <a:latin typeface="Verdana"/>
                <a:cs typeface="Verdana"/>
              </a:rPr>
              <a:t>How</a:t>
            </a:r>
            <a:r>
              <a:rPr sz="1400" spc="-145" dirty="0">
                <a:solidFill>
                  <a:srgbClr val="FFFFFF"/>
                </a:solidFill>
                <a:latin typeface="Verdana"/>
                <a:cs typeface="Verdana"/>
              </a:rPr>
              <a:t> </a:t>
            </a:r>
            <a:r>
              <a:rPr sz="1400" spc="-70" dirty="0">
                <a:solidFill>
                  <a:srgbClr val="FFFFFF"/>
                </a:solidFill>
                <a:latin typeface="Verdana"/>
                <a:cs typeface="Verdana"/>
              </a:rPr>
              <a:t>computer</a:t>
            </a:r>
            <a:r>
              <a:rPr sz="1400" spc="-270" dirty="0">
                <a:solidFill>
                  <a:srgbClr val="FFFFFF"/>
                </a:solidFill>
                <a:latin typeface="Verdana"/>
                <a:cs typeface="Verdana"/>
              </a:rPr>
              <a:t> </a:t>
            </a:r>
            <a:r>
              <a:rPr sz="1400" spc="-65" dirty="0">
                <a:solidFill>
                  <a:srgbClr val="FFFFFF"/>
                </a:solidFill>
                <a:latin typeface="Verdana"/>
                <a:cs typeface="Verdana"/>
              </a:rPr>
              <a:t>stores</a:t>
            </a:r>
            <a:r>
              <a:rPr sz="1400" spc="-215" dirty="0">
                <a:solidFill>
                  <a:srgbClr val="FFFFFF"/>
                </a:solidFill>
                <a:latin typeface="Verdana"/>
                <a:cs typeface="Verdana"/>
              </a:rPr>
              <a:t> </a:t>
            </a:r>
            <a:r>
              <a:rPr sz="1400" spc="-20" dirty="0">
                <a:solidFill>
                  <a:srgbClr val="FFFFFF"/>
                </a:solidFill>
                <a:latin typeface="Verdana"/>
                <a:cs typeface="Verdana"/>
              </a:rPr>
              <a:t>Words</a:t>
            </a:r>
            <a:r>
              <a:rPr sz="1400" spc="-220" dirty="0">
                <a:solidFill>
                  <a:srgbClr val="FFFFFF"/>
                </a:solidFill>
                <a:latin typeface="Verdana"/>
                <a:cs typeface="Verdana"/>
              </a:rPr>
              <a:t> </a:t>
            </a:r>
            <a:r>
              <a:rPr sz="1400" spc="-110" dirty="0">
                <a:solidFill>
                  <a:srgbClr val="FFFFFF"/>
                </a:solidFill>
                <a:latin typeface="Verdana"/>
                <a:cs typeface="Verdana"/>
              </a:rPr>
              <a:t>(ASCII)</a:t>
            </a:r>
            <a:r>
              <a:rPr lang="en-AE" sz="1400" spc="-110" dirty="0">
                <a:solidFill>
                  <a:srgbClr val="FFFFFF"/>
                </a:solidFill>
                <a:latin typeface="Verdana"/>
                <a:cs typeface="Verdana"/>
              </a:rPr>
              <a:t>.</a:t>
            </a:r>
            <a:endParaRPr sz="1400" dirty="0">
              <a:latin typeface="Verdana"/>
              <a:cs typeface="Verdana"/>
            </a:endParaRPr>
          </a:p>
          <a:p>
            <a:pPr marL="12700">
              <a:lnSpc>
                <a:spcPts val="2500"/>
              </a:lnSpc>
            </a:pPr>
            <a:r>
              <a:rPr sz="2400" spc="100" dirty="0">
                <a:solidFill>
                  <a:srgbClr val="A256FF"/>
                </a:solidFill>
                <a:latin typeface="Noto Sans Symbols"/>
                <a:cs typeface="Noto Sans Symbols"/>
              </a:rPr>
              <a:t>⬡</a:t>
            </a:r>
            <a:r>
              <a:rPr sz="2400" spc="-325" dirty="0">
                <a:solidFill>
                  <a:srgbClr val="A256FF"/>
                </a:solidFill>
                <a:latin typeface="Noto Sans Symbols"/>
                <a:cs typeface="Noto Sans Symbols"/>
              </a:rPr>
              <a:t> </a:t>
            </a:r>
            <a:r>
              <a:rPr sz="1400" dirty="0">
                <a:solidFill>
                  <a:srgbClr val="FFFFFF"/>
                </a:solidFill>
                <a:latin typeface="Verdana"/>
                <a:cs typeface="Verdana"/>
              </a:rPr>
              <a:t>How </a:t>
            </a:r>
            <a:r>
              <a:rPr sz="1400" spc="-70" dirty="0">
                <a:solidFill>
                  <a:srgbClr val="FFFFFF"/>
                </a:solidFill>
                <a:latin typeface="Verdana"/>
                <a:cs typeface="Verdana"/>
              </a:rPr>
              <a:t>computer </a:t>
            </a:r>
            <a:r>
              <a:rPr sz="1400" spc="-65" dirty="0">
                <a:solidFill>
                  <a:srgbClr val="FFFFFF"/>
                </a:solidFill>
                <a:latin typeface="Verdana"/>
                <a:cs typeface="Verdana"/>
              </a:rPr>
              <a:t>stores </a:t>
            </a:r>
            <a:r>
              <a:rPr sz="1400" spc="-85" dirty="0">
                <a:solidFill>
                  <a:srgbClr val="FFFFFF"/>
                </a:solidFill>
                <a:latin typeface="Verdana"/>
                <a:cs typeface="Verdana"/>
              </a:rPr>
              <a:t>Images</a:t>
            </a:r>
            <a:r>
              <a:rPr lang="en-AE" sz="1400" spc="-85" dirty="0">
                <a:solidFill>
                  <a:srgbClr val="FFFFFF"/>
                </a:solidFill>
                <a:latin typeface="Verdana"/>
                <a:cs typeface="Verdana"/>
              </a:rPr>
              <a:t>.</a:t>
            </a:r>
            <a:endParaRPr sz="1400" dirty="0">
              <a:latin typeface="Verdana"/>
              <a:cs typeface="Verdana"/>
            </a:endParaRPr>
          </a:p>
          <a:p>
            <a:pPr marL="12700">
              <a:lnSpc>
                <a:spcPts val="2505"/>
              </a:lnSpc>
            </a:pPr>
            <a:r>
              <a:rPr sz="2400" spc="100" dirty="0">
                <a:solidFill>
                  <a:srgbClr val="A256FF"/>
                </a:solidFill>
                <a:latin typeface="Noto Sans Symbols"/>
                <a:cs typeface="Noto Sans Symbols"/>
              </a:rPr>
              <a:t>⬡</a:t>
            </a:r>
            <a:r>
              <a:rPr sz="2400" spc="-325" dirty="0">
                <a:solidFill>
                  <a:srgbClr val="A256FF"/>
                </a:solidFill>
                <a:latin typeface="Noto Sans Symbols"/>
                <a:cs typeface="Noto Sans Symbols"/>
              </a:rPr>
              <a:t> </a:t>
            </a:r>
            <a:r>
              <a:rPr sz="1400" spc="-5" dirty="0">
                <a:solidFill>
                  <a:srgbClr val="FFFFFF"/>
                </a:solidFill>
                <a:latin typeface="Verdana"/>
                <a:cs typeface="Verdana"/>
              </a:rPr>
              <a:t>How </a:t>
            </a:r>
            <a:r>
              <a:rPr sz="1400" spc="-70" dirty="0">
                <a:solidFill>
                  <a:srgbClr val="FFFFFF"/>
                </a:solidFill>
                <a:latin typeface="Verdana"/>
                <a:cs typeface="Verdana"/>
              </a:rPr>
              <a:t>computer </a:t>
            </a:r>
            <a:r>
              <a:rPr sz="1400" spc="-65" dirty="0">
                <a:solidFill>
                  <a:srgbClr val="FFFFFF"/>
                </a:solidFill>
                <a:latin typeface="Verdana"/>
                <a:cs typeface="Verdana"/>
              </a:rPr>
              <a:t>stores </a:t>
            </a:r>
            <a:r>
              <a:rPr sz="1400" spc="-50" dirty="0">
                <a:solidFill>
                  <a:srgbClr val="FFFFFF"/>
                </a:solidFill>
                <a:latin typeface="Verdana"/>
                <a:cs typeface="Verdana"/>
              </a:rPr>
              <a:t>Videos</a:t>
            </a:r>
            <a:r>
              <a:rPr lang="en-AE" sz="1400" spc="-50" dirty="0">
                <a:solidFill>
                  <a:srgbClr val="FFFFFF"/>
                </a:solidFill>
                <a:latin typeface="Verdana"/>
                <a:cs typeface="Verdana"/>
              </a:rPr>
              <a:t>.</a:t>
            </a:r>
            <a:endParaRPr sz="1400" dirty="0">
              <a:latin typeface="Verdana"/>
              <a:cs typeface="Verdana"/>
            </a:endParaRPr>
          </a:p>
          <a:p>
            <a:pPr marL="12700">
              <a:lnSpc>
                <a:spcPts val="2695"/>
              </a:lnSpc>
            </a:pPr>
            <a:r>
              <a:rPr sz="2400" spc="100" dirty="0">
                <a:solidFill>
                  <a:srgbClr val="A256FF"/>
                </a:solidFill>
                <a:latin typeface="Noto Sans Symbols"/>
                <a:cs typeface="Noto Sans Symbols"/>
              </a:rPr>
              <a:t>⬡</a:t>
            </a:r>
            <a:r>
              <a:rPr sz="2400" spc="-310" dirty="0">
                <a:solidFill>
                  <a:srgbClr val="A256FF"/>
                </a:solidFill>
                <a:latin typeface="Noto Sans Symbols"/>
                <a:cs typeface="Noto Sans Symbols"/>
              </a:rPr>
              <a:t> </a:t>
            </a:r>
            <a:r>
              <a:rPr sz="1400" spc="-5" dirty="0">
                <a:solidFill>
                  <a:srgbClr val="FFFFFF"/>
                </a:solidFill>
                <a:latin typeface="Verdana"/>
                <a:cs typeface="Verdana"/>
              </a:rPr>
              <a:t>How </a:t>
            </a:r>
            <a:r>
              <a:rPr sz="1400" spc="-70" dirty="0">
                <a:solidFill>
                  <a:srgbClr val="FFFFFF"/>
                </a:solidFill>
                <a:latin typeface="Verdana"/>
                <a:cs typeface="Verdana"/>
              </a:rPr>
              <a:t>computer </a:t>
            </a:r>
            <a:r>
              <a:rPr sz="1400" spc="-65" dirty="0">
                <a:solidFill>
                  <a:srgbClr val="FFFFFF"/>
                </a:solidFill>
                <a:latin typeface="Verdana"/>
                <a:cs typeface="Verdana"/>
              </a:rPr>
              <a:t>stores </a:t>
            </a:r>
            <a:r>
              <a:rPr sz="1400" spc="-30" dirty="0">
                <a:solidFill>
                  <a:srgbClr val="FFFFFF"/>
                </a:solidFill>
                <a:latin typeface="Verdana"/>
                <a:cs typeface="Verdana"/>
              </a:rPr>
              <a:t>Audio</a:t>
            </a:r>
            <a:r>
              <a:rPr lang="en-AE" sz="1400" spc="-30" dirty="0">
                <a:solidFill>
                  <a:srgbClr val="FFFFFF"/>
                </a:solidFill>
                <a:latin typeface="Verdana"/>
                <a:cs typeface="Verdana"/>
              </a:rPr>
              <a:t>.</a:t>
            </a:r>
          </a:p>
          <a:p>
            <a:pPr marL="12700">
              <a:lnSpc>
                <a:spcPts val="2695"/>
              </a:lnSpc>
            </a:pPr>
            <a:r>
              <a:rPr lang="en-US" sz="2400" spc="100" dirty="0">
                <a:solidFill>
                  <a:srgbClr val="A256FF"/>
                </a:solidFill>
                <a:latin typeface="Noto Sans Symbols"/>
                <a:cs typeface="Noto Sans Symbols"/>
              </a:rPr>
              <a:t>⬡</a:t>
            </a:r>
            <a:r>
              <a:rPr lang="en-US" sz="1400" spc="-70" dirty="0">
                <a:solidFill>
                  <a:srgbClr val="FFFFFF"/>
                </a:solidFill>
                <a:latin typeface="Verdana"/>
              </a:rPr>
              <a:t> How computer share information?</a:t>
            </a:r>
          </a:p>
          <a:p>
            <a:pPr marL="12700">
              <a:lnSpc>
                <a:spcPts val="2695"/>
              </a:lnSpc>
            </a:pPr>
            <a:r>
              <a:rPr lang="en-US" sz="2400" spc="100" dirty="0">
                <a:solidFill>
                  <a:srgbClr val="A256FF"/>
                </a:solidFill>
                <a:latin typeface="Noto Sans Symbols"/>
              </a:rPr>
              <a:t>⬡</a:t>
            </a:r>
            <a:r>
              <a:rPr lang="en-US" sz="1400" spc="-65" dirty="0">
                <a:solidFill>
                  <a:srgbClr val="FFFFFF"/>
                </a:solidFill>
                <a:latin typeface="Verdana"/>
              </a:rPr>
              <a:t> </a:t>
            </a:r>
            <a:r>
              <a:rPr lang="en-US" sz="1400" b="1" u="sng" spc="-70" dirty="0">
                <a:solidFill>
                  <a:srgbClr val="FFFFFF"/>
                </a:solidFill>
                <a:latin typeface="Verdana"/>
              </a:rPr>
              <a:t>Jupyter Installation (Anaconda Based)</a:t>
            </a:r>
          </a:p>
        </p:txBody>
      </p:sp>
      <p:sp>
        <p:nvSpPr>
          <p:cNvPr id="5" name="object 2">
            <a:extLst>
              <a:ext uri="{FF2B5EF4-FFF2-40B4-BE49-F238E27FC236}">
                <a16:creationId xmlns:a16="http://schemas.microsoft.com/office/drawing/2014/main" id="{313D7D1A-40A0-4AC5-B67F-0192EC62B405}"/>
              </a:ext>
            </a:extLst>
          </p:cNvPr>
          <p:cNvSpPr txBox="1"/>
          <p:nvPr/>
        </p:nvSpPr>
        <p:spPr>
          <a:xfrm>
            <a:off x="228091" y="1123015"/>
            <a:ext cx="2715260" cy="300355"/>
          </a:xfrm>
          <a:prstGeom prst="rect">
            <a:avLst/>
          </a:prstGeom>
        </p:spPr>
        <p:txBody>
          <a:bodyPr vert="horz" wrap="square" lIns="0" tIns="12700" rIns="0" bIns="0" rtlCol="0">
            <a:spAutoFit/>
          </a:bodyPr>
          <a:lstStyle/>
          <a:p>
            <a:pPr marL="12700">
              <a:lnSpc>
                <a:spcPct val="100000"/>
              </a:lnSpc>
              <a:spcBef>
                <a:spcPts val="100"/>
              </a:spcBef>
            </a:pPr>
            <a:r>
              <a:rPr lang="en-US" b="1" dirty="0">
                <a:solidFill>
                  <a:srgbClr val="FFFFFF"/>
                </a:solidFill>
                <a:latin typeface="Amasis MT Pro" panose="02040504050005020304" pitchFamily="18" charset="0"/>
                <a:cs typeface="Tahoma"/>
              </a:rPr>
              <a:t>Session outline : </a:t>
            </a:r>
            <a:endParaRPr sz="1800" b="1" dirty="0">
              <a:latin typeface="Amasis MT Pro" panose="02040504050005020304" pitchFamily="18" charset="0"/>
              <a:cs typeface="Tahoma"/>
            </a:endParaRPr>
          </a:p>
        </p:txBody>
      </p:sp>
    </p:spTree>
    <p:extLst>
      <p:ext uri="{BB962C8B-B14F-4D97-AF65-F5344CB8AC3E}">
        <p14:creationId xmlns:p14="http://schemas.microsoft.com/office/powerpoint/2010/main" val="12489447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7620" y="0"/>
            <a:ext cx="9144000" cy="5162550"/>
          </a:xfrm>
          <a:prstGeom prst="rect">
            <a:avLst/>
          </a:prstGeom>
        </p:spPr>
      </p:pic>
      <p:sp>
        <p:nvSpPr>
          <p:cNvPr id="4" name="object 4"/>
          <p:cNvSpPr txBox="1"/>
          <p:nvPr/>
        </p:nvSpPr>
        <p:spPr>
          <a:xfrm>
            <a:off x="218643" y="195198"/>
            <a:ext cx="2714625" cy="299720"/>
          </a:xfrm>
          <a:prstGeom prst="rect">
            <a:avLst/>
          </a:prstGeom>
        </p:spPr>
        <p:txBody>
          <a:bodyPr vert="horz" wrap="square" lIns="0" tIns="12700" rIns="0" bIns="0" rtlCol="0">
            <a:spAutoFit/>
          </a:bodyPr>
          <a:lstStyle/>
          <a:p>
            <a:pPr marL="12700">
              <a:lnSpc>
                <a:spcPct val="100000"/>
              </a:lnSpc>
              <a:spcBef>
                <a:spcPts val="100"/>
              </a:spcBef>
            </a:pPr>
            <a:r>
              <a:rPr sz="1800" b="1" spc="-220" dirty="0">
                <a:solidFill>
                  <a:srgbClr val="FFFFFF"/>
                </a:solidFill>
                <a:latin typeface="Tahoma"/>
                <a:cs typeface="Tahoma"/>
              </a:rPr>
              <a:t>I</a:t>
            </a:r>
            <a:r>
              <a:rPr sz="1800" b="1" spc="-285" dirty="0">
                <a:solidFill>
                  <a:srgbClr val="FFFFFF"/>
                </a:solidFill>
                <a:latin typeface="Tahoma"/>
                <a:cs typeface="Tahoma"/>
              </a:rPr>
              <a:t>n</a:t>
            </a:r>
            <a:r>
              <a:rPr sz="1800" b="1" spc="-130" dirty="0">
                <a:solidFill>
                  <a:srgbClr val="FFFFFF"/>
                </a:solidFill>
                <a:latin typeface="Tahoma"/>
                <a:cs typeface="Tahoma"/>
              </a:rPr>
              <a:t>t</a:t>
            </a:r>
            <a:r>
              <a:rPr sz="1800" b="1" spc="-110" dirty="0">
                <a:solidFill>
                  <a:srgbClr val="FFFFFF"/>
                </a:solidFill>
                <a:latin typeface="Tahoma"/>
                <a:cs typeface="Tahoma"/>
              </a:rPr>
              <a:t>ro</a:t>
            </a:r>
            <a:r>
              <a:rPr sz="1800" b="1" spc="-125" dirty="0">
                <a:solidFill>
                  <a:srgbClr val="FFFFFF"/>
                </a:solidFill>
                <a:latin typeface="Tahoma"/>
                <a:cs typeface="Tahoma"/>
              </a:rPr>
              <a:t> </a:t>
            </a:r>
            <a:r>
              <a:rPr sz="1800" b="1" spc="-120" dirty="0">
                <a:solidFill>
                  <a:srgbClr val="FFFFFF"/>
                </a:solidFill>
                <a:latin typeface="Tahoma"/>
                <a:cs typeface="Tahoma"/>
              </a:rPr>
              <a:t>t</a:t>
            </a:r>
            <a:r>
              <a:rPr sz="1800" b="1" spc="-85" dirty="0">
                <a:solidFill>
                  <a:srgbClr val="FFFFFF"/>
                </a:solidFill>
                <a:latin typeface="Tahoma"/>
                <a:cs typeface="Tahoma"/>
              </a:rPr>
              <a:t>o</a:t>
            </a:r>
            <a:r>
              <a:rPr sz="1800" b="1" spc="-95" dirty="0">
                <a:solidFill>
                  <a:srgbClr val="FFFFFF"/>
                </a:solidFill>
                <a:latin typeface="Tahoma"/>
                <a:cs typeface="Tahoma"/>
              </a:rPr>
              <a:t> </a:t>
            </a:r>
            <a:r>
              <a:rPr sz="1800" b="1" spc="15" dirty="0">
                <a:solidFill>
                  <a:srgbClr val="FFFFFF"/>
                </a:solidFill>
                <a:latin typeface="Tahoma"/>
                <a:cs typeface="Tahoma"/>
              </a:rPr>
              <a:t>C</a:t>
            </a:r>
            <a:r>
              <a:rPr sz="1800" b="1" spc="-85" dirty="0">
                <a:solidFill>
                  <a:srgbClr val="FFFFFF"/>
                </a:solidFill>
                <a:latin typeface="Tahoma"/>
                <a:cs typeface="Tahoma"/>
              </a:rPr>
              <a:t>o</a:t>
            </a:r>
            <a:r>
              <a:rPr sz="1800" b="1" spc="-155" dirty="0">
                <a:solidFill>
                  <a:srgbClr val="FFFFFF"/>
                </a:solidFill>
                <a:latin typeface="Tahoma"/>
                <a:cs typeface="Tahoma"/>
              </a:rPr>
              <a:t>m</a:t>
            </a:r>
            <a:r>
              <a:rPr sz="1800" b="1" spc="-80" dirty="0">
                <a:solidFill>
                  <a:srgbClr val="FFFFFF"/>
                </a:solidFill>
                <a:latin typeface="Tahoma"/>
                <a:cs typeface="Tahoma"/>
              </a:rPr>
              <a:t>p</a:t>
            </a:r>
            <a:r>
              <a:rPr sz="1800" b="1" spc="-125" dirty="0">
                <a:solidFill>
                  <a:srgbClr val="FFFFFF"/>
                </a:solidFill>
                <a:latin typeface="Tahoma"/>
                <a:cs typeface="Tahoma"/>
              </a:rPr>
              <a:t>u</a:t>
            </a:r>
            <a:r>
              <a:rPr sz="1800" b="1" spc="-130" dirty="0">
                <a:solidFill>
                  <a:srgbClr val="FFFFFF"/>
                </a:solidFill>
                <a:latin typeface="Tahoma"/>
                <a:cs typeface="Tahoma"/>
              </a:rPr>
              <a:t>t</a:t>
            </a:r>
            <a:r>
              <a:rPr sz="1800" b="1" spc="-110" dirty="0">
                <a:solidFill>
                  <a:srgbClr val="FFFFFF"/>
                </a:solidFill>
                <a:latin typeface="Tahoma"/>
                <a:cs typeface="Tahoma"/>
              </a:rPr>
              <a:t>e</a:t>
            </a:r>
            <a:r>
              <a:rPr sz="1800" b="1" spc="-130" dirty="0">
                <a:solidFill>
                  <a:srgbClr val="FFFFFF"/>
                </a:solidFill>
                <a:latin typeface="Tahoma"/>
                <a:cs typeface="Tahoma"/>
              </a:rPr>
              <a:t>r</a:t>
            </a:r>
            <a:r>
              <a:rPr sz="1800" b="1" spc="-114" dirty="0">
                <a:solidFill>
                  <a:srgbClr val="FFFFFF"/>
                </a:solidFill>
                <a:latin typeface="Tahoma"/>
                <a:cs typeface="Tahoma"/>
              </a:rPr>
              <a:t> </a:t>
            </a:r>
            <a:r>
              <a:rPr sz="1800" b="1" spc="-30" dirty="0">
                <a:solidFill>
                  <a:srgbClr val="FFFFFF"/>
                </a:solidFill>
                <a:latin typeface="Tahoma"/>
                <a:cs typeface="Tahoma"/>
              </a:rPr>
              <a:t>S</a:t>
            </a:r>
            <a:r>
              <a:rPr sz="1800" b="1" spc="-110" dirty="0">
                <a:solidFill>
                  <a:srgbClr val="FFFFFF"/>
                </a:solidFill>
                <a:latin typeface="Tahoma"/>
                <a:cs typeface="Tahoma"/>
              </a:rPr>
              <a:t>c</a:t>
            </a:r>
            <a:r>
              <a:rPr sz="1800" b="1" spc="-80" dirty="0">
                <a:solidFill>
                  <a:srgbClr val="FFFFFF"/>
                </a:solidFill>
                <a:latin typeface="Tahoma"/>
                <a:cs typeface="Tahoma"/>
              </a:rPr>
              <a:t>i</a:t>
            </a:r>
            <a:r>
              <a:rPr sz="1800" b="1" spc="-100" dirty="0">
                <a:solidFill>
                  <a:srgbClr val="FFFFFF"/>
                </a:solidFill>
                <a:latin typeface="Tahoma"/>
                <a:cs typeface="Tahoma"/>
              </a:rPr>
              <a:t>e</a:t>
            </a:r>
            <a:r>
              <a:rPr sz="1800" b="1" spc="-125" dirty="0">
                <a:solidFill>
                  <a:srgbClr val="FFFFFF"/>
                </a:solidFill>
                <a:latin typeface="Tahoma"/>
                <a:cs typeface="Tahoma"/>
              </a:rPr>
              <a:t>n</a:t>
            </a:r>
            <a:r>
              <a:rPr sz="1800" b="1" spc="-75" dirty="0">
                <a:solidFill>
                  <a:srgbClr val="FFFFFF"/>
                </a:solidFill>
                <a:latin typeface="Tahoma"/>
                <a:cs typeface="Tahoma"/>
              </a:rPr>
              <a:t>c</a:t>
            </a:r>
            <a:r>
              <a:rPr sz="1800" b="1" spc="-90" dirty="0">
                <a:solidFill>
                  <a:srgbClr val="FFFFFF"/>
                </a:solidFill>
                <a:latin typeface="Tahoma"/>
                <a:cs typeface="Tahoma"/>
              </a:rPr>
              <a:t>e</a:t>
            </a:r>
            <a:endParaRPr sz="1800">
              <a:latin typeface="Tahoma"/>
              <a:cs typeface="Tahoma"/>
            </a:endParaRPr>
          </a:p>
        </p:txBody>
      </p:sp>
      <p:sp>
        <p:nvSpPr>
          <p:cNvPr id="3" name="Title 2"/>
          <p:cNvSpPr>
            <a:spLocks noGrp="1"/>
          </p:cNvSpPr>
          <p:nvPr>
            <p:ph type="title"/>
          </p:nvPr>
        </p:nvSpPr>
        <p:spPr>
          <a:xfrm>
            <a:off x="218642" y="819150"/>
            <a:ext cx="8925357" cy="1107996"/>
          </a:xfrm>
        </p:spPr>
        <p:txBody>
          <a:bodyPr/>
          <a:lstStyle/>
          <a:p>
            <a:r>
              <a:rPr lang="en-US" sz="1800" b="1" dirty="0"/>
              <a:t>Anaconda &amp; Jupyter Installation </a:t>
            </a:r>
            <a:br>
              <a:rPr lang="en-US" dirty="0">
                <a:latin typeface="+mj-lt"/>
              </a:rPr>
            </a:br>
            <a:r>
              <a:rPr lang="en-US" dirty="0">
                <a:latin typeface="+mj-lt"/>
              </a:rPr>
              <a:t>- </a:t>
            </a:r>
            <a:r>
              <a:rPr lang="en-US" sz="1800" b="1" i="0" u="none" strike="noStrike" dirty="0">
                <a:solidFill>
                  <a:srgbClr val="FFFFFF"/>
                </a:solidFill>
                <a:effectLst/>
                <a:latin typeface="+mj-lt"/>
              </a:rPr>
              <a:t>Anaconda</a:t>
            </a:r>
            <a:r>
              <a:rPr lang="en-US" sz="1800" b="0" i="0" u="none" strike="noStrike" dirty="0">
                <a:solidFill>
                  <a:srgbClr val="FFFFFF"/>
                </a:solidFill>
                <a:effectLst/>
                <a:latin typeface="+mj-lt"/>
              </a:rPr>
              <a:t>: is a </a:t>
            </a:r>
            <a:r>
              <a:rPr lang="en-US" sz="1800" i="0" u="none" strike="noStrike" dirty="0">
                <a:solidFill>
                  <a:srgbClr val="FFFFFF"/>
                </a:solidFill>
                <a:effectLst/>
                <a:latin typeface="+mj-lt"/>
              </a:rPr>
              <a:t>tool that offers </a:t>
            </a:r>
            <a:r>
              <a:rPr lang="en-US" sz="1800" b="0" i="0" u="none" strike="noStrike" dirty="0">
                <a:solidFill>
                  <a:srgbClr val="FFFFFF"/>
                </a:solidFill>
                <a:effectLst/>
                <a:latin typeface="+mj-lt"/>
              </a:rPr>
              <a:t>all the required tools involved in data science at once. </a:t>
            </a:r>
            <a:br>
              <a:rPr lang="en-US" sz="1800" b="0" i="0" u="none" strike="noStrike" dirty="0">
                <a:solidFill>
                  <a:srgbClr val="FFFFFF"/>
                </a:solidFill>
                <a:effectLst/>
                <a:latin typeface="+mj-lt"/>
              </a:rPr>
            </a:br>
            <a:r>
              <a:rPr lang="en-US" sz="1800" b="0" i="0" u="none" strike="noStrike" dirty="0">
                <a:solidFill>
                  <a:srgbClr val="FFFFFF"/>
                </a:solidFill>
                <a:effectLst/>
                <a:latin typeface="+mj-lt"/>
              </a:rPr>
              <a:t>- </a:t>
            </a:r>
            <a:r>
              <a:rPr lang="en-US" sz="1800" b="1" i="0" u="none" strike="noStrike" dirty="0">
                <a:solidFill>
                  <a:srgbClr val="FFFFFF"/>
                </a:solidFill>
                <a:effectLst/>
                <a:latin typeface="+mj-lt"/>
              </a:rPr>
              <a:t>Jupyter</a:t>
            </a:r>
            <a:r>
              <a:rPr lang="en-US" sz="1800" b="0" i="0" u="none" strike="noStrike" dirty="0">
                <a:solidFill>
                  <a:srgbClr val="FFFFFF"/>
                </a:solidFill>
                <a:effectLst/>
                <a:latin typeface="+mj-lt"/>
              </a:rPr>
              <a:t>: Notebook provides you with an easy-to-use, interactive data science environment across many programming languages</a:t>
            </a:r>
            <a:endParaRPr lang="en-US" dirty="0">
              <a:latin typeface="+mj-lt"/>
            </a:endParaRPr>
          </a:p>
        </p:txBody>
      </p:sp>
      <p:pic>
        <p:nvPicPr>
          <p:cNvPr id="6" name="Picture 5">
            <a:extLst>
              <a:ext uri="{FF2B5EF4-FFF2-40B4-BE49-F238E27FC236}">
                <a16:creationId xmlns:a16="http://schemas.microsoft.com/office/drawing/2014/main" id="{E054C794-3AFD-4362-B090-94151081D799}"/>
              </a:ext>
            </a:extLst>
          </p:cNvPr>
          <p:cNvPicPr>
            <a:picLocks noChangeAspect="1"/>
          </p:cNvPicPr>
          <p:nvPr/>
        </p:nvPicPr>
        <p:blipFill>
          <a:blip r:embed="rId4"/>
          <a:stretch>
            <a:fillRect/>
          </a:stretch>
        </p:blipFill>
        <p:spPr>
          <a:xfrm>
            <a:off x="1986643" y="2097048"/>
            <a:ext cx="5170714" cy="2895600"/>
          </a:xfrm>
          <a:prstGeom prst="rect">
            <a:avLst/>
          </a:prstGeom>
        </p:spPr>
      </p:pic>
    </p:spTree>
    <p:extLst>
      <p:ext uri="{BB962C8B-B14F-4D97-AF65-F5344CB8AC3E}">
        <p14:creationId xmlns:p14="http://schemas.microsoft.com/office/powerpoint/2010/main" val="38387508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7620" y="0"/>
            <a:ext cx="9144000" cy="5162550"/>
          </a:xfrm>
          <a:prstGeom prst="rect">
            <a:avLst/>
          </a:prstGeom>
        </p:spPr>
      </p:pic>
      <p:sp>
        <p:nvSpPr>
          <p:cNvPr id="4" name="object 4"/>
          <p:cNvSpPr txBox="1"/>
          <p:nvPr/>
        </p:nvSpPr>
        <p:spPr>
          <a:xfrm>
            <a:off x="218643" y="195198"/>
            <a:ext cx="2714625" cy="299720"/>
          </a:xfrm>
          <a:prstGeom prst="rect">
            <a:avLst/>
          </a:prstGeom>
        </p:spPr>
        <p:txBody>
          <a:bodyPr vert="horz" wrap="square" lIns="0" tIns="12700" rIns="0" bIns="0" rtlCol="0">
            <a:spAutoFit/>
          </a:bodyPr>
          <a:lstStyle/>
          <a:p>
            <a:pPr marL="12700">
              <a:lnSpc>
                <a:spcPct val="100000"/>
              </a:lnSpc>
              <a:spcBef>
                <a:spcPts val="100"/>
              </a:spcBef>
            </a:pPr>
            <a:r>
              <a:rPr sz="1800" b="1" spc="-220" dirty="0">
                <a:solidFill>
                  <a:srgbClr val="FFFFFF"/>
                </a:solidFill>
                <a:latin typeface="Tahoma"/>
                <a:cs typeface="Tahoma"/>
              </a:rPr>
              <a:t>I</a:t>
            </a:r>
            <a:r>
              <a:rPr sz="1800" b="1" spc="-285" dirty="0">
                <a:solidFill>
                  <a:srgbClr val="FFFFFF"/>
                </a:solidFill>
                <a:latin typeface="Tahoma"/>
                <a:cs typeface="Tahoma"/>
              </a:rPr>
              <a:t>n</a:t>
            </a:r>
            <a:r>
              <a:rPr sz="1800" b="1" spc="-130" dirty="0">
                <a:solidFill>
                  <a:srgbClr val="FFFFFF"/>
                </a:solidFill>
                <a:latin typeface="Tahoma"/>
                <a:cs typeface="Tahoma"/>
              </a:rPr>
              <a:t>t</a:t>
            </a:r>
            <a:r>
              <a:rPr sz="1800" b="1" spc="-110" dirty="0">
                <a:solidFill>
                  <a:srgbClr val="FFFFFF"/>
                </a:solidFill>
                <a:latin typeface="Tahoma"/>
                <a:cs typeface="Tahoma"/>
              </a:rPr>
              <a:t>ro</a:t>
            </a:r>
            <a:r>
              <a:rPr sz="1800" b="1" spc="-125" dirty="0">
                <a:solidFill>
                  <a:srgbClr val="FFFFFF"/>
                </a:solidFill>
                <a:latin typeface="Tahoma"/>
                <a:cs typeface="Tahoma"/>
              </a:rPr>
              <a:t> </a:t>
            </a:r>
            <a:r>
              <a:rPr sz="1800" b="1" spc="-120" dirty="0">
                <a:solidFill>
                  <a:srgbClr val="FFFFFF"/>
                </a:solidFill>
                <a:latin typeface="Tahoma"/>
                <a:cs typeface="Tahoma"/>
              </a:rPr>
              <a:t>t</a:t>
            </a:r>
            <a:r>
              <a:rPr sz="1800" b="1" spc="-85" dirty="0">
                <a:solidFill>
                  <a:srgbClr val="FFFFFF"/>
                </a:solidFill>
                <a:latin typeface="Tahoma"/>
                <a:cs typeface="Tahoma"/>
              </a:rPr>
              <a:t>o</a:t>
            </a:r>
            <a:r>
              <a:rPr sz="1800" b="1" spc="-95" dirty="0">
                <a:solidFill>
                  <a:srgbClr val="FFFFFF"/>
                </a:solidFill>
                <a:latin typeface="Tahoma"/>
                <a:cs typeface="Tahoma"/>
              </a:rPr>
              <a:t> </a:t>
            </a:r>
            <a:r>
              <a:rPr sz="1800" b="1" spc="15" dirty="0">
                <a:solidFill>
                  <a:srgbClr val="FFFFFF"/>
                </a:solidFill>
                <a:latin typeface="Tahoma"/>
                <a:cs typeface="Tahoma"/>
              </a:rPr>
              <a:t>C</a:t>
            </a:r>
            <a:r>
              <a:rPr sz="1800" b="1" spc="-85" dirty="0">
                <a:solidFill>
                  <a:srgbClr val="FFFFFF"/>
                </a:solidFill>
                <a:latin typeface="Tahoma"/>
                <a:cs typeface="Tahoma"/>
              </a:rPr>
              <a:t>o</a:t>
            </a:r>
            <a:r>
              <a:rPr sz="1800" b="1" spc="-155" dirty="0">
                <a:solidFill>
                  <a:srgbClr val="FFFFFF"/>
                </a:solidFill>
                <a:latin typeface="Tahoma"/>
                <a:cs typeface="Tahoma"/>
              </a:rPr>
              <a:t>m</a:t>
            </a:r>
            <a:r>
              <a:rPr sz="1800" b="1" spc="-80" dirty="0">
                <a:solidFill>
                  <a:srgbClr val="FFFFFF"/>
                </a:solidFill>
                <a:latin typeface="Tahoma"/>
                <a:cs typeface="Tahoma"/>
              </a:rPr>
              <a:t>p</a:t>
            </a:r>
            <a:r>
              <a:rPr sz="1800" b="1" spc="-125" dirty="0">
                <a:solidFill>
                  <a:srgbClr val="FFFFFF"/>
                </a:solidFill>
                <a:latin typeface="Tahoma"/>
                <a:cs typeface="Tahoma"/>
              </a:rPr>
              <a:t>u</a:t>
            </a:r>
            <a:r>
              <a:rPr sz="1800" b="1" spc="-130" dirty="0">
                <a:solidFill>
                  <a:srgbClr val="FFFFFF"/>
                </a:solidFill>
                <a:latin typeface="Tahoma"/>
                <a:cs typeface="Tahoma"/>
              </a:rPr>
              <a:t>t</a:t>
            </a:r>
            <a:r>
              <a:rPr sz="1800" b="1" spc="-110" dirty="0">
                <a:solidFill>
                  <a:srgbClr val="FFFFFF"/>
                </a:solidFill>
                <a:latin typeface="Tahoma"/>
                <a:cs typeface="Tahoma"/>
              </a:rPr>
              <a:t>e</a:t>
            </a:r>
            <a:r>
              <a:rPr sz="1800" b="1" spc="-130" dirty="0">
                <a:solidFill>
                  <a:srgbClr val="FFFFFF"/>
                </a:solidFill>
                <a:latin typeface="Tahoma"/>
                <a:cs typeface="Tahoma"/>
              </a:rPr>
              <a:t>r</a:t>
            </a:r>
            <a:r>
              <a:rPr sz="1800" b="1" spc="-114" dirty="0">
                <a:solidFill>
                  <a:srgbClr val="FFFFFF"/>
                </a:solidFill>
                <a:latin typeface="Tahoma"/>
                <a:cs typeface="Tahoma"/>
              </a:rPr>
              <a:t> </a:t>
            </a:r>
            <a:r>
              <a:rPr sz="1800" b="1" spc="-30" dirty="0">
                <a:solidFill>
                  <a:srgbClr val="FFFFFF"/>
                </a:solidFill>
                <a:latin typeface="Tahoma"/>
                <a:cs typeface="Tahoma"/>
              </a:rPr>
              <a:t>S</a:t>
            </a:r>
            <a:r>
              <a:rPr sz="1800" b="1" spc="-110" dirty="0">
                <a:solidFill>
                  <a:srgbClr val="FFFFFF"/>
                </a:solidFill>
                <a:latin typeface="Tahoma"/>
                <a:cs typeface="Tahoma"/>
              </a:rPr>
              <a:t>c</a:t>
            </a:r>
            <a:r>
              <a:rPr sz="1800" b="1" spc="-80" dirty="0">
                <a:solidFill>
                  <a:srgbClr val="FFFFFF"/>
                </a:solidFill>
                <a:latin typeface="Tahoma"/>
                <a:cs typeface="Tahoma"/>
              </a:rPr>
              <a:t>i</a:t>
            </a:r>
            <a:r>
              <a:rPr sz="1800" b="1" spc="-100" dirty="0">
                <a:solidFill>
                  <a:srgbClr val="FFFFFF"/>
                </a:solidFill>
                <a:latin typeface="Tahoma"/>
                <a:cs typeface="Tahoma"/>
              </a:rPr>
              <a:t>e</a:t>
            </a:r>
            <a:r>
              <a:rPr sz="1800" b="1" spc="-125" dirty="0">
                <a:solidFill>
                  <a:srgbClr val="FFFFFF"/>
                </a:solidFill>
                <a:latin typeface="Tahoma"/>
                <a:cs typeface="Tahoma"/>
              </a:rPr>
              <a:t>n</a:t>
            </a:r>
            <a:r>
              <a:rPr sz="1800" b="1" spc="-75" dirty="0">
                <a:solidFill>
                  <a:srgbClr val="FFFFFF"/>
                </a:solidFill>
                <a:latin typeface="Tahoma"/>
                <a:cs typeface="Tahoma"/>
              </a:rPr>
              <a:t>c</a:t>
            </a:r>
            <a:r>
              <a:rPr sz="1800" b="1" spc="-90" dirty="0">
                <a:solidFill>
                  <a:srgbClr val="FFFFFF"/>
                </a:solidFill>
                <a:latin typeface="Tahoma"/>
                <a:cs typeface="Tahoma"/>
              </a:rPr>
              <a:t>e</a:t>
            </a:r>
            <a:endParaRPr sz="1800">
              <a:latin typeface="Tahoma"/>
              <a:cs typeface="Tahoma"/>
            </a:endParaRPr>
          </a:p>
        </p:txBody>
      </p:sp>
      <p:sp>
        <p:nvSpPr>
          <p:cNvPr id="3" name="Title 2"/>
          <p:cNvSpPr>
            <a:spLocks noGrp="1"/>
          </p:cNvSpPr>
          <p:nvPr>
            <p:ph type="title"/>
          </p:nvPr>
        </p:nvSpPr>
        <p:spPr>
          <a:xfrm>
            <a:off x="457200" y="971550"/>
            <a:ext cx="8925357" cy="276999"/>
          </a:xfrm>
        </p:spPr>
        <p:txBody>
          <a:bodyPr/>
          <a:lstStyle/>
          <a:p>
            <a:r>
              <a:rPr lang="en-US" sz="1800" b="1" dirty="0"/>
              <a:t>Download Anaconda</a:t>
            </a:r>
          </a:p>
        </p:txBody>
      </p:sp>
      <p:sp>
        <p:nvSpPr>
          <p:cNvPr id="7" name="TextBox 6">
            <a:extLst>
              <a:ext uri="{FF2B5EF4-FFF2-40B4-BE49-F238E27FC236}">
                <a16:creationId xmlns:a16="http://schemas.microsoft.com/office/drawing/2014/main" id="{198BE024-C8E0-3725-B128-0E1C4A0900C5}"/>
              </a:ext>
            </a:extLst>
          </p:cNvPr>
          <p:cNvSpPr txBox="1"/>
          <p:nvPr/>
        </p:nvSpPr>
        <p:spPr>
          <a:xfrm>
            <a:off x="685800" y="1582922"/>
            <a:ext cx="6934200" cy="375552"/>
          </a:xfrm>
          <a:prstGeom prst="rect">
            <a:avLst/>
          </a:prstGeom>
          <a:noFill/>
        </p:spPr>
        <p:txBody>
          <a:bodyPr wrap="square">
            <a:spAutoFit/>
          </a:bodyPr>
          <a:lstStyle/>
          <a:p>
            <a:pPr marR="0" lvl="1" rtl="0">
              <a:lnSpc>
                <a:spcPct val="107000"/>
              </a:lnSpc>
              <a:spcBef>
                <a:spcPts val="0"/>
              </a:spcBef>
              <a:spcAft>
                <a:spcPts val="800"/>
              </a:spcAft>
            </a:pPr>
            <a:r>
              <a:rPr lang="en-US" b="1" dirty="0">
                <a:solidFill>
                  <a:srgbClr val="FFFFFF"/>
                </a:solidFill>
                <a:latin typeface="+mj-lt"/>
                <a:ea typeface="+mj-ea"/>
              </a:rPr>
              <a:t>Windows</a:t>
            </a:r>
            <a:r>
              <a:rPr lang="en-US" dirty="0">
                <a:solidFill>
                  <a:srgbClr val="FFFFFF"/>
                </a:solidFill>
                <a:latin typeface="+mj-lt"/>
                <a:ea typeface="+mj-ea"/>
              </a:rPr>
              <a:t>: </a:t>
            </a:r>
            <a:r>
              <a:rPr lang="en-US" dirty="0">
                <a:solidFill>
                  <a:srgbClr val="FFFFFF"/>
                </a:solidFill>
                <a:latin typeface="+mj-lt"/>
                <a:ea typeface="+mj-ea"/>
                <a:hlinkClick r:id="rId4">
                  <a:extLst>
                    <a:ext uri="{A12FA001-AC4F-418D-AE19-62706E023703}">
                      <ahyp:hlinkClr xmlns:ahyp="http://schemas.microsoft.com/office/drawing/2018/hyperlinkcolor" val="tx"/>
                    </a:ext>
                  </a:extLst>
                </a:hlinkClick>
              </a:rPr>
              <a:t>https://docs.anaconda.com/anaconda/install/windows/</a:t>
            </a:r>
            <a:endParaRPr lang="en-US" dirty="0">
              <a:solidFill>
                <a:srgbClr val="FFFFFF"/>
              </a:solidFill>
              <a:latin typeface="+mj-lt"/>
              <a:ea typeface="+mj-ea"/>
            </a:endParaRPr>
          </a:p>
        </p:txBody>
      </p:sp>
      <p:sp>
        <p:nvSpPr>
          <p:cNvPr id="8" name="TextBox 7">
            <a:extLst>
              <a:ext uri="{FF2B5EF4-FFF2-40B4-BE49-F238E27FC236}">
                <a16:creationId xmlns:a16="http://schemas.microsoft.com/office/drawing/2014/main" id="{009A41B3-6097-FC6D-6C10-5588F7A5722A}"/>
              </a:ext>
            </a:extLst>
          </p:cNvPr>
          <p:cNvSpPr txBox="1"/>
          <p:nvPr/>
        </p:nvSpPr>
        <p:spPr>
          <a:xfrm>
            <a:off x="685800" y="2589210"/>
            <a:ext cx="6629400" cy="375552"/>
          </a:xfrm>
          <a:prstGeom prst="rect">
            <a:avLst/>
          </a:prstGeom>
          <a:noFill/>
        </p:spPr>
        <p:txBody>
          <a:bodyPr wrap="square">
            <a:spAutoFit/>
          </a:bodyPr>
          <a:lstStyle/>
          <a:p>
            <a:pPr lvl="1">
              <a:lnSpc>
                <a:spcPct val="107000"/>
              </a:lnSpc>
              <a:spcAft>
                <a:spcPts val="800"/>
              </a:spcAft>
            </a:pPr>
            <a:r>
              <a:rPr lang="en-US" b="1" dirty="0">
                <a:solidFill>
                  <a:srgbClr val="FFFFFF"/>
                </a:solidFill>
                <a:latin typeface="+mj-lt"/>
                <a:ea typeface="+mj-ea"/>
              </a:rPr>
              <a:t>macOS</a:t>
            </a:r>
            <a:r>
              <a:rPr lang="en-US" dirty="0">
                <a:solidFill>
                  <a:srgbClr val="FFFFFF"/>
                </a:solidFill>
                <a:latin typeface="+mj-lt"/>
                <a:ea typeface="+mj-ea"/>
              </a:rPr>
              <a:t>: </a:t>
            </a:r>
            <a:r>
              <a:rPr lang="en-US" dirty="0">
                <a:solidFill>
                  <a:srgbClr val="FFFFFF"/>
                </a:solidFill>
                <a:latin typeface="+mj-lt"/>
                <a:ea typeface="+mj-ea"/>
                <a:hlinkClick r:id="rId5">
                  <a:extLst>
                    <a:ext uri="{A12FA001-AC4F-418D-AE19-62706E023703}">
                      <ahyp:hlinkClr xmlns:ahyp="http://schemas.microsoft.com/office/drawing/2018/hyperlinkcolor" val="tx"/>
                    </a:ext>
                  </a:extLst>
                </a:hlinkClick>
              </a:rPr>
              <a:t>https://docs.anaconda.com/anaconda/install/mac-os/</a:t>
            </a:r>
            <a:endParaRPr lang="en-US" dirty="0">
              <a:solidFill>
                <a:srgbClr val="FFFFFF"/>
              </a:solidFill>
              <a:latin typeface="+mj-lt"/>
              <a:ea typeface="+mj-ea"/>
            </a:endParaRPr>
          </a:p>
        </p:txBody>
      </p:sp>
      <p:sp>
        <p:nvSpPr>
          <p:cNvPr id="9" name="TextBox 8">
            <a:extLst>
              <a:ext uri="{FF2B5EF4-FFF2-40B4-BE49-F238E27FC236}">
                <a16:creationId xmlns:a16="http://schemas.microsoft.com/office/drawing/2014/main" id="{7DCC92A0-853F-FCBE-538B-1483F84ACF02}"/>
              </a:ext>
            </a:extLst>
          </p:cNvPr>
          <p:cNvSpPr txBox="1"/>
          <p:nvPr/>
        </p:nvSpPr>
        <p:spPr>
          <a:xfrm>
            <a:off x="685799" y="3652413"/>
            <a:ext cx="6412005" cy="375552"/>
          </a:xfrm>
          <a:prstGeom prst="rect">
            <a:avLst/>
          </a:prstGeom>
          <a:noFill/>
        </p:spPr>
        <p:txBody>
          <a:bodyPr wrap="square">
            <a:spAutoFit/>
          </a:bodyPr>
          <a:lstStyle/>
          <a:p>
            <a:pPr lvl="1">
              <a:lnSpc>
                <a:spcPct val="107000"/>
              </a:lnSpc>
              <a:spcAft>
                <a:spcPts val="800"/>
              </a:spcAft>
            </a:pPr>
            <a:r>
              <a:rPr lang="en-US" b="1" dirty="0">
                <a:solidFill>
                  <a:srgbClr val="FFFFFF"/>
                </a:solidFill>
                <a:latin typeface="+mj-lt"/>
                <a:ea typeface="+mj-ea"/>
              </a:rPr>
              <a:t>Linux</a:t>
            </a:r>
            <a:r>
              <a:rPr lang="en-US" dirty="0">
                <a:solidFill>
                  <a:srgbClr val="FFFFFF"/>
                </a:solidFill>
                <a:latin typeface="+mj-lt"/>
                <a:ea typeface="+mj-ea"/>
              </a:rPr>
              <a:t>: </a:t>
            </a:r>
            <a:r>
              <a:rPr lang="en-US" dirty="0">
                <a:solidFill>
                  <a:srgbClr val="FFFFFF"/>
                </a:solidFill>
                <a:latin typeface="+mj-lt"/>
                <a:ea typeface="+mj-ea"/>
                <a:hlinkClick r:id="rId6">
                  <a:extLst>
                    <a:ext uri="{A12FA001-AC4F-418D-AE19-62706E023703}">
                      <ahyp:hlinkClr xmlns:ahyp="http://schemas.microsoft.com/office/drawing/2018/hyperlinkcolor" val="tx"/>
                    </a:ext>
                  </a:extLst>
                </a:hlinkClick>
              </a:rPr>
              <a:t>https://docs.anaconda.com/anaconda/install/linux/</a:t>
            </a:r>
            <a:endParaRPr lang="en-US" dirty="0">
              <a:solidFill>
                <a:srgbClr val="FFFFFF"/>
              </a:solidFill>
              <a:latin typeface="+mj-lt"/>
              <a:ea typeface="+mj-ea"/>
            </a:endParaRPr>
          </a:p>
        </p:txBody>
      </p:sp>
    </p:spTree>
    <p:extLst>
      <p:ext uri="{BB962C8B-B14F-4D97-AF65-F5344CB8AC3E}">
        <p14:creationId xmlns:p14="http://schemas.microsoft.com/office/powerpoint/2010/main" val="33098647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7620" y="0"/>
            <a:ext cx="9144000" cy="5162550"/>
          </a:xfrm>
          <a:prstGeom prst="rect">
            <a:avLst/>
          </a:prstGeom>
        </p:spPr>
      </p:pic>
      <p:sp>
        <p:nvSpPr>
          <p:cNvPr id="4" name="object 4"/>
          <p:cNvSpPr txBox="1"/>
          <p:nvPr/>
        </p:nvSpPr>
        <p:spPr>
          <a:xfrm>
            <a:off x="218643" y="195198"/>
            <a:ext cx="2714625" cy="299720"/>
          </a:xfrm>
          <a:prstGeom prst="rect">
            <a:avLst/>
          </a:prstGeom>
        </p:spPr>
        <p:txBody>
          <a:bodyPr vert="horz" wrap="square" lIns="0" tIns="12700" rIns="0" bIns="0" rtlCol="0">
            <a:spAutoFit/>
          </a:bodyPr>
          <a:lstStyle/>
          <a:p>
            <a:pPr marL="12700">
              <a:lnSpc>
                <a:spcPct val="100000"/>
              </a:lnSpc>
              <a:spcBef>
                <a:spcPts val="100"/>
              </a:spcBef>
            </a:pPr>
            <a:r>
              <a:rPr sz="1800" b="1" spc="-220" dirty="0">
                <a:solidFill>
                  <a:srgbClr val="FFFFFF"/>
                </a:solidFill>
                <a:latin typeface="Tahoma"/>
                <a:cs typeface="Tahoma"/>
              </a:rPr>
              <a:t>I</a:t>
            </a:r>
            <a:r>
              <a:rPr sz="1800" b="1" spc="-285" dirty="0">
                <a:solidFill>
                  <a:srgbClr val="FFFFFF"/>
                </a:solidFill>
                <a:latin typeface="Tahoma"/>
                <a:cs typeface="Tahoma"/>
              </a:rPr>
              <a:t>n</a:t>
            </a:r>
            <a:r>
              <a:rPr sz="1800" b="1" spc="-130" dirty="0">
                <a:solidFill>
                  <a:srgbClr val="FFFFFF"/>
                </a:solidFill>
                <a:latin typeface="Tahoma"/>
                <a:cs typeface="Tahoma"/>
              </a:rPr>
              <a:t>t</a:t>
            </a:r>
            <a:r>
              <a:rPr sz="1800" b="1" spc="-110" dirty="0">
                <a:solidFill>
                  <a:srgbClr val="FFFFFF"/>
                </a:solidFill>
                <a:latin typeface="Tahoma"/>
                <a:cs typeface="Tahoma"/>
              </a:rPr>
              <a:t>ro</a:t>
            </a:r>
            <a:r>
              <a:rPr sz="1800" b="1" spc="-125" dirty="0">
                <a:solidFill>
                  <a:srgbClr val="FFFFFF"/>
                </a:solidFill>
                <a:latin typeface="Tahoma"/>
                <a:cs typeface="Tahoma"/>
              </a:rPr>
              <a:t> </a:t>
            </a:r>
            <a:r>
              <a:rPr sz="1800" b="1" spc="-120" dirty="0">
                <a:solidFill>
                  <a:srgbClr val="FFFFFF"/>
                </a:solidFill>
                <a:latin typeface="Tahoma"/>
                <a:cs typeface="Tahoma"/>
              </a:rPr>
              <a:t>t</a:t>
            </a:r>
            <a:r>
              <a:rPr sz="1800" b="1" spc="-85" dirty="0">
                <a:solidFill>
                  <a:srgbClr val="FFFFFF"/>
                </a:solidFill>
                <a:latin typeface="Tahoma"/>
                <a:cs typeface="Tahoma"/>
              </a:rPr>
              <a:t>o</a:t>
            </a:r>
            <a:r>
              <a:rPr sz="1800" b="1" spc="-95" dirty="0">
                <a:solidFill>
                  <a:srgbClr val="FFFFFF"/>
                </a:solidFill>
                <a:latin typeface="Tahoma"/>
                <a:cs typeface="Tahoma"/>
              </a:rPr>
              <a:t> </a:t>
            </a:r>
            <a:r>
              <a:rPr sz="1800" b="1" spc="15" dirty="0">
                <a:solidFill>
                  <a:srgbClr val="FFFFFF"/>
                </a:solidFill>
                <a:latin typeface="Tahoma"/>
                <a:cs typeface="Tahoma"/>
              </a:rPr>
              <a:t>C</a:t>
            </a:r>
            <a:r>
              <a:rPr sz="1800" b="1" spc="-85" dirty="0">
                <a:solidFill>
                  <a:srgbClr val="FFFFFF"/>
                </a:solidFill>
                <a:latin typeface="Tahoma"/>
                <a:cs typeface="Tahoma"/>
              </a:rPr>
              <a:t>o</a:t>
            </a:r>
            <a:r>
              <a:rPr sz="1800" b="1" spc="-155" dirty="0">
                <a:solidFill>
                  <a:srgbClr val="FFFFFF"/>
                </a:solidFill>
                <a:latin typeface="Tahoma"/>
                <a:cs typeface="Tahoma"/>
              </a:rPr>
              <a:t>m</a:t>
            </a:r>
            <a:r>
              <a:rPr sz="1800" b="1" spc="-80" dirty="0">
                <a:solidFill>
                  <a:srgbClr val="FFFFFF"/>
                </a:solidFill>
                <a:latin typeface="Tahoma"/>
                <a:cs typeface="Tahoma"/>
              </a:rPr>
              <a:t>p</a:t>
            </a:r>
            <a:r>
              <a:rPr sz="1800" b="1" spc="-125" dirty="0">
                <a:solidFill>
                  <a:srgbClr val="FFFFFF"/>
                </a:solidFill>
                <a:latin typeface="Tahoma"/>
                <a:cs typeface="Tahoma"/>
              </a:rPr>
              <a:t>u</a:t>
            </a:r>
            <a:r>
              <a:rPr sz="1800" b="1" spc="-130" dirty="0">
                <a:solidFill>
                  <a:srgbClr val="FFFFFF"/>
                </a:solidFill>
                <a:latin typeface="Tahoma"/>
                <a:cs typeface="Tahoma"/>
              </a:rPr>
              <a:t>t</a:t>
            </a:r>
            <a:r>
              <a:rPr sz="1800" b="1" spc="-110" dirty="0">
                <a:solidFill>
                  <a:srgbClr val="FFFFFF"/>
                </a:solidFill>
                <a:latin typeface="Tahoma"/>
                <a:cs typeface="Tahoma"/>
              </a:rPr>
              <a:t>e</a:t>
            </a:r>
            <a:r>
              <a:rPr sz="1800" b="1" spc="-130" dirty="0">
                <a:solidFill>
                  <a:srgbClr val="FFFFFF"/>
                </a:solidFill>
                <a:latin typeface="Tahoma"/>
                <a:cs typeface="Tahoma"/>
              </a:rPr>
              <a:t>r</a:t>
            </a:r>
            <a:r>
              <a:rPr sz="1800" b="1" spc="-114" dirty="0">
                <a:solidFill>
                  <a:srgbClr val="FFFFFF"/>
                </a:solidFill>
                <a:latin typeface="Tahoma"/>
                <a:cs typeface="Tahoma"/>
              </a:rPr>
              <a:t> </a:t>
            </a:r>
            <a:r>
              <a:rPr sz="1800" b="1" spc="-30" dirty="0">
                <a:solidFill>
                  <a:srgbClr val="FFFFFF"/>
                </a:solidFill>
                <a:latin typeface="Tahoma"/>
                <a:cs typeface="Tahoma"/>
              </a:rPr>
              <a:t>S</a:t>
            </a:r>
            <a:r>
              <a:rPr sz="1800" b="1" spc="-110" dirty="0">
                <a:solidFill>
                  <a:srgbClr val="FFFFFF"/>
                </a:solidFill>
                <a:latin typeface="Tahoma"/>
                <a:cs typeface="Tahoma"/>
              </a:rPr>
              <a:t>c</a:t>
            </a:r>
            <a:r>
              <a:rPr sz="1800" b="1" spc="-80" dirty="0">
                <a:solidFill>
                  <a:srgbClr val="FFFFFF"/>
                </a:solidFill>
                <a:latin typeface="Tahoma"/>
                <a:cs typeface="Tahoma"/>
              </a:rPr>
              <a:t>i</a:t>
            </a:r>
            <a:r>
              <a:rPr sz="1800" b="1" spc="-100" dirty="0">
                <a:solidFill>
                  <a:srgbClr val="FFFFFF"/>
                </a:solidFill>
                <a:latin typeface="Tahoma"/>
                <a:cs typeface="Tahoma"/>
              </a:rPr>
              <a:t>e</a:t>
            </a:r>
            <a:r>
              <a:rPr sz="1800" b="1" spc="-125" dirty="0">
                <a:solidFill>
                  <a:srgbClr val="FFFFFF"/>
                </a:solidFill>
                <a:latin typeface="Tahoma"/>
                <a:cs typeface="Tahoma"/>
              </a:rPr>
              <a:t>n</a:t>
            </a:r>
            <a:r>
              <a:rPr sz="1800" b="1" spc="-75" dirty="0">
                <a:solidFill>
                  <a:srgbClr val="FFFFFF"/>
                </a:solidFill>
                <a:latin typeface="Tahoma"/>
                <a:cs typeface="Tahoma"/>
              </a:rPr>
              <a:t>c</a:t>
            </a:r>
            <a:r>
              <a:rPr sz="1800" b="1" spc="-90" dirty="0">
                <a:solidFill>
                  <a:srgbClr val="FFFFFF"/>
                </a:solidFill>
                <a:latin typeface="Tahoma"/>
                <a:cs typeface="Tahoma"/>
              </a:rPr>
              <a:t>e</a:t>
            </a:r>
            <a:endParaRPr sz="1800">
              <a:latin typeface="Tahoma"/>
              <a:cs typeface="Tahoma"/>
            </a:endParaRPr>
          </a:p>
        </p:txBody>
      </p:sp>
      <p:sp>
        <p:nvSpPr>
          <p:cNvPr id="3" name="Title 2"/>
          <p:cNvSpPr>
            <a:spLocks noGrp="1"/>
          </p:cNvSpPr>
          <p:nvPr>
            <p:ph type="title"/>
          </p:nvPr>
        </p:nvSpPr>
        <p:spPr>
          <a:xfrm>
            <a:off x="533400" y="815357"/>
            <a:ext cx="8925357" cy="4122860"/>
          </a:xfrm>
        </p:spPr>
        <p:txBody>
          <a:bodyPr/>
          <a:lstStyle/>
          <a:p>
            <a:pPr marR="0" lvl="0" rtl="0">
              <a:lnSpc>
                <a:spcPct val="107000"/>
              </a:lnSpc>
              <a:spcBef>
                <a:spcPts val="0"/>
              </a:spcBef>
              <a:spcAft>
                <a:spcPts val="800"/>
              </a:spcAft>
              <a:buSzPts val="1400"/>
            </a:pPr>
            <a:r>
              <a:rPr lang="en-US" sz="1800" b="1" dirty="0"/>
              <a:t>Install Anaconda</a:t>
            </a:r>
            <a:br>
              <a:rPr lang="en-US" sz="1800" b="1" dirty="0"/>
            </a:br>
            <a:br>
              <a:rPr lang="en-US" sz="1800" b="1" dirty="0"/>
            </a:br>
            <a:r>
              <a:rPr lang="en-US" sz="1800" dirty="0">
                <a:solidFill>
                  <a:srgbClr val="FFFFFF"/>
                </a:solidFill>
                <a:latin typeface="+mj-lt"/>
              </a:rPr>
              <a:t>The wizard is simple to use, only make sure that you added Anaconda to the $PATH environment variable by checking that option during the installation</a:t>
            </a:r>
            <a:br>
              <a:rPr lang="en-US" sz="1800" dirty="0">
                <a:solidFill>
                  <a:srgbClr val="FFFFFF"/>
                </a:solidFill>
                <a:latin typeface="+mj-lt"/>
              </a:rPr>
            </a:br>
            <a:br>
              <a:rPr lang="en-US" sz="1800" dirty="0">
                <a:solidFill>
                  <a:srgbClr val="FFFFFF"/>
                </a:solidFill>
                <a:latin typeface="+mj-lt"/>
              </a:rPr>
            </a:br>
            <a:br>
              <a:rPr lang="en-US" sz="1800" dirty="0">
                <a:solidFill>
                  <a:srgbClr val="FFFFFF"/>
                </a:solidFill>
                <a:latin typeface="+mj-lt"/>
              </a:rPr>
            </a:br>
            <a:br>
              <a:rPr lang="en-US" sz="1800" dirty="0">
                <a:solidFill>
                  <a:srgbClr val="FFFFFF"/>
                </a:solidFill>
                <a:latin typeface="+mj-lt"/>
              </a:rPr>
            </a:br>
            <a:br>
              <a:rPr lang="en-US" sz="1800" dirty="0">
                <a:solidFill>
                  <a:srgbClr val="FFFFFF"/>
                </a:solidFill>
                <a:latin typeface="+mj-lt"/>
              </a:rPr>
            </a:br>
            <a:br>
              <a:rPr lang="en-US" sz="1800" dirty="0">
                <a:solidFill>
                  <a:srgbClr val="FFFFFF"/>
                </a:solidFill>
                <a:latin typeface="+mj-lt"/>
              </a:rPr>
            </a:br>
            <a:br>
              <a:rPr lang="en-US" sz="1800" dirty="0">
                <a:solidFill>
                  <a:srgbClr val="FFFFFF"/>
                </a:solidFill>
                <a:latin typeface="+mj-lt"/>
              </a:rPr>
            </a:br>
            <a:br>
              <a:rPr lang="en-US" sz="1800" dirty="0">
                <a:solidFill>
                  <a:srgbClr val="FFFFFF"/>
                </a:solidFill>
                <a:latin typeface="+mj-lt"/>
              </a:rPr>
            </a:br>
            <a:br>
              <a:rPr lang="en-US" sz="1800" dirty="0">
                <a:solidFill>
                  <a:srgbClr val="FFFFFF"/>
                </a:solidFill>
                <a:latin typeface="+mj-lt"/>
              </a:rPr>
            </a:br>
            <a:br>
              <a:rPr lang="en-US" sz="1800" b="1" dirty="0"/>
            </a:br>
            <a:r>
              <a:rPr lang="en-US" sz="1800" b="1" dirty="0">
                <a:effectLst/>
                <a:latin typeface="Calibri" panose="020F0502020204030204" pitchFamily="34" charset="0"/>
                <a:ea typeface="Calibri" panose="020F0502020204030204" pitchFamily="34" charset="0"/>
                <a:cs typeface="Arial" panose="020B0604020202020204" pitchFamily="34" charset="0"/>
              </a:rPr>
              <a:t>Check both options if you need Anaconda to manage your Python installation.</a:t>
            </a:r>
            <a:endParaRPr lang="en-US" sz="1800" b="1" dirty="0"/>
          </a:p>
        </p:txBody>
      </p:sp>
      <p:pic>
        <p:nvPicPr>
          <p:cNvPr id="5" name="Picture 4" descr="A screenshot of a cell phone&#10;&#10;Description automatically generated">
            <a:extLst>
              <a:ext uri="{FF2B5EF4-FFF2-40B4-BE49-F238E27FC236}">
                <a16:creationId xmlns:a16="http://schemas.microsoft.com/office/drawing/2014/main" id="{D399724F-BA16-07BD-45A6-8D3B38C45D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4600" y="2266950"/>
            <a:ext cx="4362450" cy="2152650"/>
          </a:xfrm>
          <a:prstGeom prst="rect">
            <a:avLst/>
          </a:prstGeom>
        </p:spPr>
      </p:pic>
    </p:spTree>
    <p:extLst>
      <p:ext uri="{BB962C8B-B14F-4D97-AF65-F5344CB8AC3E}">
        <p14:creationId xmlns:p14="http://schemas.microsoft.com/office/powerpoint/2010/main" val="159690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7620" y="0"/>
            <a:ext cx="9144000" cy="5162550"/>
          </a:xfrm>
          <a:prstGeom prst="rect">
            <a:avLst/>
          </a:prstGeom>
        </p:spPr>
      </p:pic>
      <p:sp>
        <p:nvSpPr>
          <p:cNvPr id="4" name="object 4"/>
          <p:cNvSpPr txBox="1"/>
          <p:nvPr/>
        </p:nvSpPr>
        <p:spPr>
          <a:xfrm>
            <a:off x="218643" y="195198"/>
            <a:ext cx="2714625" cy="299720"/>
          </a:xfrm>
          <a:prstGeom prst="rect">
            <a:avLst/>
          </a:prstGeom>
        </p:spPr>
        <p:txBody>
          <a:bodyPr vert="horz" wrap="square" lIns="0" tIns="12700" rIns="0" bIns="0" rtlCol="0">
            <a:spAutoFit/>
          </a:bodyPr>
          <a:lstStyle/>
          <a:p>
            <a:pPr marL="12700">
              <a:lnSpc>
                <a:spcPct val="100000"/>
              </a:lnSpc>
              <a:spcBef>
                <a:spcPts val="100"/>
              </a:spcBef>
            </a:pPr>
            <a:r>
              <a:rPr sz="1800" b="1" spc="-220" dirty="0">
                <a:solidFill>
                  <a:srgbClr val="FFFFFF"/>
                </a:solidFill>
                <a:latin typeface="Tahoma"/>
                <a:cs typeface="Tahoma"/>
              </a:rPr>
              <a:t>I</a:t>
            </a:r>
            <a:r>
              <a:rPr sz="1800" b="1" spc="-285" dirty="0">
                <a:solidFill>
                  <a:srgbClr val="FFFFFF"/>
                </a:solidFill>
                <a:latin typeface="Tahoma"/>
                <a:cs typeface="Tahoma"/>
              </a:rPr>
              <a:t>n</a:t>
            </a:r>
            <a:r>
              <a:rPr sz="1800" b="1" spc="-130" dirty="0">
                <a:solidFill>
                  <a:srgbClr val="FFFFFF"/>
                </a:solidFill>
                <a:latin typeface="Tahoma"/>
                <a:cs typeface="Tahoma"/>
              </a:rPr>
              <a:t>t</a:t>
            </a:r>
            <a:r>
              <a:rPr sz="1800" b="1" spc="-110" dirty="0">
                <a:solidFill>
                  <a:srgbClr val="FFFFFF"/>
                </a:solidFill>
                <a:latin typeface="Tahoma"/>
                <a:cs typeface="Tahoma"/>
              </a:rPr>
              <a:t>ro</a:t>
            </a:r>
            <a:r>
              <a:rPr sz="1800" b="1" spc="-125" dirty="0">
                <a:solidFill>
                  <a:srgbClr val="FFFFFF"/>
                </a:solidFill>
                <a:latin typeface="Tahoma"/>
                <a:cs typeface="Tahoma"/>
              </a:rPr>
              <a:t> </a:t>
            </a:r>
            <a:r>
              <a:rPr sz="1800" b="1" spc="-120" dirty="0">
                <a:solidFill>
                  <a:srgbClr val="FFFFFF"/>
                </a:solidFill>
                <a:latin typeface="Tahoma"/>
                <a:cs typeface="Tahoma"/>
              </a:rPr>
              <a:t>t</a:t>
            </a:r>
            <a:r>
              <a:rPr sz="1800" b="1" spc="-85" dirty="0">
                <a:solidFill>
                  <a:srgbClr val="FFFFFF"/>
                </a:solidFill>
                <a:latin typeface="Tahoma"/>
                <a:cs typeface="Tahoma"/>
              </a:rPr>
              <a:t>o</a:t>
            </a:r>
            <a:r>
              <a:rPr sz="1800" b="1" spc="-95" dirty="0">
                <a:solidFill>
                  <a:srgbClr val="FFFFFF"/>
                </a:solidFill>
                <a:latin typeface="Tahoma"/>
                <a:cs typeface="Tahoma"/>
              </a:rPr>
              <a:t> </a:t>
            </a:r>
            <a:r>
              <a:rPr sz="1800" b="1" spc="15" dirty="0">
                <a:solidFill>
                  <a:srgbClr val="FFFFFF"/>
                </a:solidFill>
                <a:latin typeface="Tahoma"/>
                <a:cs typeface="Tahoma"/>
              </a:rPr>
              <a:t>C</a:t>
            </a:r>
            <a:r>
              <a:rPr sz="1800" b="1" spc="-85" dirty="0">
                <a:solidFill>
                  <a:srgbClr val="FFFFFF"/>
                </a:solidFill>
                <a:latin typeface="Tahoma"/>
                <a:cs typeface="Tahoma"/>
              </a:rPr>
              <a:t>o</a:t>
            </a:r>
            <a:r>
              <a:rPr sz="1800" b="1" spc="-155" dirty="0">
                <a:solidFill>
                  <a:srgbClr val="FFFFFF"/>
                </a:solidFill>
                <a:latin typeface="Tahoma"/>
                <a:cs typeface="Tahoma"/>
              </a:rPr>
              <a:t>m</a:t>
            </a:r>
            <a:r>
              <a:rPr sz="1800" b="1" spc="-80" dirty="0">
                <a:solidFill>
                  <a:srgbClr val="FFFFFF"/>
                </a:solidFill>
                <a:latin typeface="Tahoma"/>
                <a:cs typeface="Tahoma"/>
              </a:rPr>
              <a:t>p</a:t>
            </a:r>
            <a:r>
              <a:rPr sz="1800" b="1" spc="-125" dirty="0">
                <a:solidFill>
                  <a:srgbClr val="FFFFFF"/>
                </a:solidFill>
                <a:latin typeface="Tahoma"/>
                <a:cs typeface="Tahoma"/>
              </a:rPr>
              <a:t>u</a:t>
            </a:r>
            <a:r>
              <a:rPr sz="1800" b="1" spc="-130" dirty="0">
                <a:solidFill>
                  <a:srgbClr val="FFFFFF"/>
                </a:solidFill>
                <a:latin typeface="Tahoma"/>
                <a:cs typeface="Tahoma"/>
              </a:rPr>
              <a:t>t</a:t>
            </a:r>
            <a:r>
              <a:rPr sz="1800" b="1" spc="-110" dirty="0">
                <a:solidFill>
                  <a:srgbClr val="FFFFFF"/>
                </a:solidFill>
                <a:latin typeface="Tahoma"/>
                <a:cs typeface="Tahoma"/>
              </a:rPr>
              <a:t>e</a:t>
            </a:r>
            <a:r>
              <a:rPr sz="1800" b="1" spc="-130" dirty="0">
                <a:solidFill>
                  <a:srgbClr val="FFFFFF"/>
                </a:solidFill>
                <a:latin typeface="Tahoma"/>
                <a:cs typeface="Tahoma"/>
              </a:rPr>
              <a:t>r</a:t>
            </a:r>
            <a:r>
              <a:rPr sz="1800" b="1" spc="-114" dirty="0">
                <a:solidFill>
                  <a:srgbClr val="FFFFFF"/>
                </a:solidFill>
                <a:latin typeface="Tahoma"/>
                <a:cs typeface="Tahoma"/>
              </a:rPr>
              <a:t> </a:t>
            </a:r>
            <a:r>
              <a:rPr sz="1800" b="1" spc="-30" dirty="0">
                <a:solidFill>
                  <a:srgbClr val="FFFFFF"/>
                </a:solidFill>
                <a:latin typeface="Tahoma"/>
                <a:cs typeface="Tahoma"/>
              </a:rPr>
              <a:t>S</a:t>
            </a:r>
            <a:r>
              <a:rPr sz="1800" b="1" spc="-110" dirty="0">
                <a:solidFill>
                  <a:srgbClr val="FFFFFF"/>
                </a:solidFill>
                <a:latin typeface="Tahoma"/>
                <a:cs typeface="Tahoma"/>
              </a:rPr>
              <a:t>c</a:t>
            </a:r>
            <a:r>
              <a:rPr sz="1800" b="1" spc="-80" dirty="0">
                <a:solidFill>
                  <a:srgbClr val="FFFFFF"/>
                </a:solidFill>
                <a:latin typeface="Tahoma"/>
                <a:cs typeface="Tahoma"/>
              </a:rPr>
              <a:t>i</a:t>
            </a:r>
            <a:r>
              <a:rPr sz="1800" b="1" spc="-100" dirty="0">
                <a:solidFill>
                  <a:srgbClr val="FFFFFF"/>
                </a:solidFill>
                <a:latin typeface="Tahoma"/>
                <a:cs typeface="Tahoma"/>
              </a:rPr>
              <a:t>e</a:t>
            </a:r>
            <a:r>
              <a:rPr sz="1800" b="1" spc="-125" dirty="0">
                <a:solidFill>
                  <a:srgbClr val="FFFFFF"/>
                </a:solidFill>
                <a:latin typeface="Tahoma"/>
                <a:cs typeface="Tahoma"/>
              </a:rPr>
              <a:t>n</a:t>
            </a:r>
            <a:r>
              <a:rPr sz="1800" b="1" spc="-75" dirty="0">
                <a:solidFill>
                  <a:srgbClr val="FFFFFF"/>
                </a:solidFill>
                <a:latin typeface="Tahoma"/>
                <a:cs typeface="Tahoma"/>
              </a:rPr>
              <a:t>c</a:t>
            </a:r>
            <a:r>
              <a:rPr sz="1800" b="1" spc="-90" dirty="0">
                <a:solidFill>
                  <a:srgbClr val="FFFFFF"/>
                </a:solidFill>
                <a:latin typeface="Tahoma"/>
                <a:cs typeface="Tahoma"/>
              </a:rPr>
              <a:t>e</a:t>
            </a:r>
            <a:endParaRPr sz="1800">
              <a:latin typeface="Tahoma"/>
              <a:cs typeface="Tahoma"/>
            </a:endParaRPr>
          </a:p>
        </p:txBody>
      </p:sp>
      <p:sp>
        <p:nvSpPr>
          <p:cNvPr id="3" name="Title 2"/>
          <p:cNvSpPr>
            <a:spLocks noGrp="1"/>
          </p:cNvSpPr>
          <p:nvPr>
            <p:ph type="title"/>
          </p:nvPr>
        </p:nvSpPr>
        <p:spPr>
          <a:xfrm>
            <a:off x="533401" y="825442"/>
            <a:ext cx="8305800" cy="2058640"/>
          </a:xfrm>
        </p:spPr>
        <p:txBody>
          <a:bodyPr/>
          <a:lstStyle/>
          <a:p>
            <a:pPr marR="0" lvl="0" rtl="0">
              <a:lnSpc>
                <a:spcPct val="107000"/>
              </a:lnSpc>
              <a:spcBef>
                <a:spcPts val="0"/>
              </a:spcBef>
              <a:spcAft>
                <a:spcPts val="800"/>
              </a:spcAft>
              <a:buSzPts val="1400"/>
            </a:pPr>
            <a:r>
              <a:rPr lang="en-US" sz="1800" b="1" dirty="0"/>
              <a:t>Install Anaconda (cont.)</a:t>
            </a:r>
            <a:br>
              <a:rPr lang="en-US" sz="1800" b="1" dirty="0"/>
            </a:br>
            <a:br>
              <a:rPr lang="en-US" sz="1800" b="1" dirty="0"/>
            </a:br>
            <a:r>
              <a:rPr lang="en-US" sz="1800" dirty="0">
                <a:solidFill>
                  <a:srgbClr val="FFFFFF"/>
                </a:solidFill>
                <a:latin typeface="+mj-lt"/>
              </a:rPr>
              <a:t>-If you have Anaconda already installed, just keep things up to date by issuing this command</a:t>
            </a:r>
            <a:br>
              <a:rPr lang="en-US" sz="1800" dirty="0">
                <a:solidFill>
                  <a:srgbClr val="FFFFFF"/>
                </a:solidFill>
                <a:latin typeface="+mj-lt"/>
              </a:rPr>
            </a:br>
            <a:r>
              <a:rPr lang="en-US" sz="1800" dirty="0">
                <a:solidFill>
                  <a:srgbClr val="FFFFFF"/>
                </a:solidFill>
                <a:latin typeface="+mj-lt"/>
              </a:rPr>
              <a:t>-</a:t>
            </a:r>
            <a:r>
              <a:rPr lang="en-US" sz="1800" dirty="0">
                <a:effectLst/>
                <a:latin typeface="Calibri" panose="020F0502020204030204" pitchFamily="34" charset="0"/>
                <a:ea typeface="Calibri" panose="020F0502020204030204" pitchFamily="34" charset="0"/>
                <a:cs typeface="Arial" panose="020B0604020202020204" pitchFamily="34" charset="0"/>
              </a:rPr>
              <a:t>If the package management module found that there are some update it will list them for you then let you either to proceed with the update or stay on old versions. Proceed with the update by typing “y”.</a:t>
            </a:r>
            <a:endParaRPr lang="en-US" sz="1800" b="1" dirty="0"/>
          </a:p>
        </p:txBody>
      </p:sp>
      <p:pic>
        <p:nvPicPr>
          <p:cNvPr id="6" name="Picture 5">
            <a:extLst>
              <a:ext uri="{FF2B5EF4-FFF2-40B4-BE49-F238E27FC236}">
                <a16:creationId xmlns:a16="http://schemas.microsoft.com/office/drawing/2014/main" id="{11768151-248F-F409-2A48-109E453D23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5955" y="1733550"/>
            <a:ext cx="1524000" cy="24765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C0DC4648-6053-0FC8-103E-43D009E56D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3268" y="2959611"/>
            <a:ext cx="5943600" cy="2021620"/>
          </a:xfrm>
          <a:prstGeom prst="rect">
            <a:avLst/>
          </a:prstGeom>
        </p:spPr>
      </p:pic>
    </p:spTree>
    <p:extLst>
      <p:ext uri="{BB962C8B-B14F-4D97-AF65-F5344CB8AC3E}">
        <p14:creationId xmlns:p14="http://schemas.microsoft.com/office/powerpoint/2010/main" val="13916385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7620" y="0"/>
            <a:ext cx="9144000" cy="5162550"/>
          </a:xfrm>
          <a:prstGeom prst="rect">
            <a:avLst/>
          </a:prstGeom>
        </p:spPr>
      </p:pic>
      <p:sp>
        <p:nvSpPr>
          <p:cNvPr id="4" name="object 4"/>
          <p:cNvSpPr txBox="1"/>
          <p:nvPr/>
        </p:nvSpPr>
        <p:spPr>
          <a:xfrm>
            <a:off x="218643" y="195198"/>
            <a:ext cx="2714625" cy="299720"/>
          </a:xfrm>
          <a:prstGeom prst="rect">
            <a:avLst/>
          </a:prstGeom>
        </p:spPr>
        <p:txBody>
          <a:bodyPr vert="horz" wrap="square" lIns="0" tIns="12700" rIns="0" bIns="0" rtlCol="0">
            <a:spAutoFit/>
          </a:bodyPr>
          <a:lstStyle/>
          <a:p>
            <a:pPr marL="12700">
              <a:lnSpc>
                <a:spcPct val="100000"/>
              </a:lnSpc>
              <a:spcBef>
                <a:spcPts val="100"/>
              </a:spcBef>
            </a:pPr>
            <a:r>
              <a:rPr sz="1800" b="1" spc="-220" dirty="0">
                <a:solidFill>
                  <a:srgbClr val="FFFFFF"/>
                </a:solidFill>
                <a:latin typeface="Tahoma"/>
                <a:cs typeface="Tahoma"/>
              </a:rPr>
              <a:t>I</a:t>
            </a:r>
            <a:r>
              <a:rPr sz="1800" b="1" spc="-285" dirty="0">
                <a:solidFill>
                  <a:srgbClr val="FFFFFF"/>
                </a:solidFill>
                <a:latin typeface="Tahoma"/>
                <a:cs typeface="Tahoma"/>
              </a:rPr>
              <a:t>n</a:t>
            </a:r>
            <a:r>
              <a:rPr sz="1800" b="1" spc="-130" dirty="0">
                <a:solidFill>
                  <a:srgbClr val="FFFFFF"/>
                </a:solidFill>
                <a:latin typeface="Tahoma"/>
                <a:cs typeface="Tahoma"/>
              </a:rPr>
              <a:t>t</a:t>
            </a:r>
            <a:r>
              <a:rPr sz="1800" b="1" spc="-110" dirty="0">
                <a:solidFill>
                  <a:srgbClr val="FFFFFF"/>
                </a:solidFill>
                <a:latin typeface="Tahoma"/>
                <a:cs typeface="Tahoma"/>
              </a:rPr>
              <a:t>ro</a:t>
            </a:r>
            <a:r>
              <a:rPr sz="1800" b="1" spc="-125" dirty="0">
                <a:solidFill>
                  <a:srgbClr val="FFFFFF"/>
                </a:solidFill>
                <a:latin typeface="Tahoma"/>
                <a:cs typeface="Tahoma"/>
              </a:rPr>
              <a:t> </a:t>
            </a:r>
            <a:r>
              <a:rPr sz="1800" b="1" spc="-120" dirty="0">
                <a:solidFill>
                  <a:srgbClr val="FFFFFF"/>
                </a:solidFill>
                <a:latin typeface="Tahoma"/>
                <a:cs typeface="Tahoma"/>
              </a:rPr>
              <a:t>t</a:t>
            </a:r>
            <a:r>
              <a:rPr sz="1800" b="1" spc="-85" dirty="0">
                <a:solidFill>
                  <a:srgbClr val="FFFFFF"/>
                </a:solidFill>
                <a:latin typeface="Tahoma"/>
                <a:cs typeface="Tahoma"/>
              </a:rPr>
              <a:t>o</a:t>
            </a:r>
            <a:r>
              <a:rPr sz="1800" b="1" spc="-95" dirty="0">
                <a:solidFill>
                  <a:srgbClr val="FFFFFF"/>
                </a:solidFill>
                <a:latin typeface="Tahoma"/>
                <a:cs typeface="Tahoma"/>
              </a:rPr>
              <a:t> </a:t>
            </a:r>
            <a:r>
              <a:rPr sz="1800" b="1" spc="15" dirty="0">
                <a:solidFill>
                  <a:srgbClr val="FFFFFF"/>
                </a:solidFill>
                <a:latin typeface="Tahoma"/>
                <a:cs typeface="Tahoma"/>
              </a:rPr>
              <a:t>C</a:t>
            </a:r>
            <a:r>
              <a:rPr sz="1800" b="1" spc="-85" dirty="0">
                <a:solidFill>
                  <a:srgbClr val="FFFFFF"/>
                </a:solidFill>
                <a:latin typeface="Tahoma"/>
                <a:cs typeface="Tahoma"/>
              </a:rPr>
              <a:t>o</a:t>
            </a:r>
            <a:r>
              <a:rPr sz="1800" b="1" spc="-155" dirty="0">
                <a:solidFill>
                  <a:srgbClr val="FFFFFF"/>
                </a:solidFill>
                <a:latin typeface="Tahoma"/>
                <a:cs typeface="Tahoma"/>
              </a:rPr>
              <a:t>m</a:t>
            </a:r>
            <a:r>
              <a:rPr sz="1800" b="1" spc="-80" dirty="0">
                <a:solidFill>
                  <a:srgbClr val="FFFFFF"/>
                </a:solidFill>
                <a:latin typeface="Tahoma"/>
                <a:cs typeface="Tahoma"/>
              </a:rPr>
              <a:t>p</a:t>
            </a:r>
            <a:r>
              <a:rPr sz="1800" b="1" spc="-125" dirty="0">
                <a:solidFill>
                  <a:srgbClr val="FFFFFF"/>
                </a:solidFill>
                <a:latin typeface="Tahoma"/>
                <a:cs typeface="Tahoma"/>
              </a:rPr>
              <a:t>u</a:t>
            </a:r>
            <a:r>
              <a:rPr sz="1800" b="1" spc="-130" dirty="0">
                <a:solidFill>
                  <a:srgbClr val="FFFFFF"/>
                </a:solidFill>
                <a:latin typeface="Tahoma"/>
                <a:cs typeface="Tahoma"/>
              </a:rPr>
              <a:t>t</a:t>
            </a:r>
            <a:r>
              <a:rPr sz="1800" b="1" spc="-110" dirty="0">
                <a:solidFill>
                  <a:srgbClr val="FFFFFF"/>
                </a:solidFill>
                <a:latin typeface="Tahoma"/>
                <a:cs typeface="Tahoma"/>
              </a:rPr>
              <a:t>e</a:t>
            </a:r>
            <a:r>
              <a:rPr sz="1800" b="1" spc="-130" dirty="0">
                <a:solidFill>
                  <a:srgbClr val="FFFFFF"/>
                </a:solidFill>
                <a:latin typeface="Tahoma"/>
                <a:cs typeface="Tahoma"/>
              </a:rPr>
              <a:t>r</a:t>
            </a:r>
            <a:r>
              <a:rPr sz="1800" b="1" spc="-114" dirty="0">
                <a:solidFill>
                  <a:srgbClr val="FFFFFF"/>
                </a:solidFill>
                <a:latin typeface="Tahoma"/>
                <a:cs typeface="Tahoma"/>
              </a:rPr>
              <a:t> </a:t>
            </a:r>
            <a:r>
              <a:rPr sz="1800" b="1" spc="-30" dirty="0">
                <a:solidFill>
                  <a:srgbClr val="FFFFFF"/>
                </a:solidFill>
                <a:latin typeface="Tahoma"/>
                <a:cs typeface="Tahoma"/>
              </a:rPr>
              <a:t>S</a:t>
            </a:r>
            <a:r>
              <a:rPr sz="1800" b="1" spc="-110" dirty="0">
                <a:solidFill>
                  <a:srgbClr val="FFFFFF"/>
                </a:solidFill>
                <a:latin typeface="Tahoma"/>
                <a:cs typeface="Tahoma"/>
              </a:rPr>
              <a:t>c</a:t>
            </a:r>
            <a:r>
              <a:rPr sz="1800" b="1" spc="-80" dirty="0">
                <a:solidFill>
                  <a:srgbClr val="FFFFFF"/>
                </a:solidFill>
                <a:latin typeface="Tahoma"/>
                <a:cs typeface="Tahoma"/>
              </a:rPr>
              <a:t>i</a:t>
            </a:r>
            <a:r>
              <a:rPr sz="1800" b="1" spc="-100" dirty="0">
                <a:solidFill>
                  <a:srgbClr val="FFFFFF"/>
                </a:solidFill>
                <a:latin typeface="Tahoma"/>
                <a:cs typeface="Tahoma"/>
              </a:rPr>
              <a:t>e</a:t>
            </a:r>
            <a:r>
              <a:rPr sz="1800" b="1" spc="-125" dirty="0">
                <a:solidFill>
                  <a:srgbClr val="FFFFFF"/>
                </a:solidFill>
                <a:latin typeface="Tahoma"/>
                <a:cs typeface="Tahoma"/>
              </a:rPr>
              <a:t>n</a:t>
            </a:r>
            <a:r>
              <a:rPr sz="1800" b="1" spc="-75" dirty="0">
                <a:solidFill>
                  <a:srgbClr val="FFFFFF"/>
                </a:solidFill>
                <a:latin typeface="Tahoma"/>
                <a:cs typeface="Tahoma"/>
              </a:rPr>
              <a:t>c</a:t>
            </a:r>
            <a:r>
              <a:rPr sz="1800" b="1" spc="-90" dirty="0">
                <a:solidFill>
                  <a:srgbClr val="FFFFFF"/>
                </a:solidFill>
                <a:latin typeface="Tahoma"/>
                <a:cs typeface="Tahoma"/>
              </a:rPr>
              <a:t>e</a:t>
            </a:r>
            <a:endParaRPr sz="1800">
              <a:latin typeface="Tahoma"/>
              <a:cs typeface="Tahoma"/>
            </a:endParaRPr>
          </a:p>
        </p:txBody>
      </p:sp>
      <p:sp>
        <p:nvSpPr>
          <p:cNvPr id="3" name="Title 2"/>
          <p:cNvSpPr>
            <a:spLocks noGrp="1"/>
          </p:cNvSpPr>
          <p:nvPr>
            <p:ph type="title"/>
          </p:nvPr>
        </p:nvSpPr>
        <p:spPr>
          <a:xfrm>
            <a:off x="533401" y="825442"/>
            <a:ext cx="7315199" cy="4122860"/>
          </a:xfrm>
        </p:spPr>
        <p:txBody>
          <a:bodyPr/>
          <a:lstStyle/>
          <a:p>
            <a:pPr marR="0" lvl="0" rtl="0">
              <a:lnSpc>
                <a:spcPct val="107000"/>
              </a:lnSpc>
              <a:spcBef>
                <a:spcPts val="0"/>
              </a:spcBef>
              <a:spcAft>
                <a:spcPts val="800"/>
              </a:spcAft>
              <a:buSzPts val="1400"/>
            </a:pPr>
            <a:r>
              <a:rPr lang="en-US" sz="1800" b="1" dirty="0"/>
              <a:t>Install Anaconda (cont.)</a:t>
            </a:r>
            <a:br>
              <a:rPr lang="en-US" sz="1800" b="1" dirty="0"/>
            </a:br>
            <a:br>
              <a:rPr lang="en-US" sz="1800" b="1" dirty="0"/>
            </a:br>
            <a:r>
              <a:rPr lang="en-US" sz="1800" dirty="0">
                <a:solidFill>
                  <a:srgbClr val="FFFFFF"/>
                </a:solidFill>
                <a:latin typeface="+mj-lt"/>
              </a:rPr>
              <a:t>-if </a:t>
            </a:r>
            <a:r>
              <a:rPr lang="en-US" sz="1800" dirty="0">
                <a:effectLst/>
                <a:latin typeface="Calibri" panose="020F0502020204030204" pitchFamily="34" charset="0"/>
                <a:ea typeface="Calibri" panose="020F0502020204030204" pitchFamily="34" charset="0"/>
                <a:cs typeface="Arial" panose="020B0604020202020204" pitchFamily="34" charset="0"/>
              </a:rPr>
              <a:t>we want to verify that Jupyter is installed, we can do this by issuing:</a:t>
            </a:r>
            <a:br>
              <a:rPr lang="en-US" sz="1800" dirty="0">
                <a:solidFill>
                  <a:srgbClr val="FFFFFF"/>
                </a:solidFill>
                <a:latin typeface="+mj-lt"/>
              </a:rPr>
            </a:br>
            <a:br>
              <a:rPr lang="en-US" sz="1800" dirty="0">
                <a:solidFill>
                  <a:srgbClr val="FFFFFF"/>
                </a:solidFill>
                <a:latin typeface="+mj-lt"/>
              </a:rPr>
            </a:br>
            <a:r>
              <a:rPr lang="en-US" sz="1800" dirty="0">
                <a:solidFill>
                  <a:srgbClr val="FFFFFF"/>
                </a:solidFill>
                <a:latin typeface="+mj-lt"/>
              </a:rPr>
              <a:t>-To </a:t>
            </a:r>
            <a:r>
              <a:rPr lang="en-US" sz="1800" dirty="0">
                <a:effectLst/>
                <a:latin typeface="Calibri" panose="020F0502020204030204" pitchFamily="34" charset="0"/>
                <a:ea typeface="Calibri" panose="020F0502020204030204" pitchFamily="34" charset="0"/>
                <a:cs typeface="Arial" panose="020B0604020202020204" pitchFamily="34" charset="0"/>
              </a:rPr>
              <a:t>search for Jupyter packages inside the listing. You should have something similar to this:</a:t>
            </a:r>
            <a:br>
              <a:rPr lang="en-US" sz="1800" dirty="0">
                <a:effectLst/>
                <a:latin typeface="Calibri" panose="020F0502020204030204" pitchFamily="34" charset="0"/>
                <a:ea typeface="Calibri" panose="020F0502020204030204" pitchFamily="34" charset="0"/>
                <a:cs typeface="Arial" panose="020B0604020202020204" pitchFamily="34" charset="0"/>
              </a:rPr>
            </a:br>
            <a:br>
              <a:rPr lang="en-US" sz="1800" dirty="0">
                <a:solidFill>
                  <a:srgbClr val="FFFFFF"/>
                </a:solidFill>
                <a:latin typeface="+mj-lt"/>
              </a:rPr>
            </a:br>
            <a:br>
              <a:rPr lang="en-US" sz="1800" dirty="0">
                <a:solidFill>
                  <a:srgbClr val="FFFFFF"/>
                </a:solidFill>
                <a:latin typeface="+mj-lt"/>
              </a:rPr>
            </a:br>
            <a:br>
              <a:rPr lang="en-US" sz="1800" dirty="0">
                <a:solidFill>
                  <a:srgbClr val="FFFFFF"/>
                </a:solidFill>
                <a:latin typeface="+mj-lt"/>
              </a:rPr>
            </a:br>
            <a:br>
              <a:rPr lang="en-US" sz="1800" dirty="0">
                <a:solidFill>
                  <a:srgbClr val="FFFFFF"/>
                </a:solidFill>
                <a:latin typeface="+mj-lt"/>
              </a:rPr>
            </a:br>
            <a:r>
              <a:rPr lang="en-US" sz="1800" dirty="0">
                <a:solidFill>
                  <a:srgbClr val="FFFFFF"/>
                </a:solidFill>
                <a:latin typeface="+mj-lt"/>
              </a:rPr>
              <a:t>-To </a:t>
            </a:r>
            <a:r>
              <a:rPr lang="en-US" sz="1800" dirty="0">
                <a:solidFill>
                  <a:srgbClr val="FFFFFF"/>
                </a:solidFill>
                <a:latin typeface="Calibri" panose="020F0502020204030204" pitchFamily="34" charset="0"/>
                <a:cs typeface="Arial" panose="020B0604020202020204" pitchFamily="34" charset="0"/>
              </a:rPr>
              <a:t>s</a:t>
            </a:r>
            <a:r>
              <a:rPr lang="en-US" sz="1800" dirty="0">
                <a:effectLst/>
                <a:latin typeface="Calibri" panose="020F0502020204030204" pitchFamily="34" charset="0"/>
                <a:ea typeface="Calibri" panose="020F0502020204030204" pitchFamily="34" charset="0"/>
                <a:cs typeface="Arial" panose="020B0604020202020204" pitchFamily="34" charset="0"/>
              </a:rPr>
              <a:t>tart Jupyter server using this command: </a:t>
            </a:r>
            <a:br>
              <a:rPr lang="en-US" sz="1800" dirty="0">
                <a:solidFill>
                  <a:srgbClr val="FFFFFF"/>
                </a:solidFill>
                <a:latin typeface="+mj-lt"/>
              </a:rPr>
            </a:br>
            <a:br>
              <a:rPr lang="en-US" sz="1800" dirty="0">
                <a:solidFill>
                  <a:srgbClr val="FFFFFF"/>
                </a:solidFill>
                <a:latin typeface="+mj-lt"/>
              </a:rPr>
            </a:br>
            <a:br>
              <a:rPr lang="en-US" sz="1800" b="1" dirty="0"/>
            </a:br>
            <a:endParaRPr lang="en-US" sz="1800" b="1" dirty="0"/>
          </a:p>
        </p:txBody>
      </p:sp>
      <p:pic>
        <p:nvPicPr>
          <p:cNvPr id="5" name="Picture 4">
            <a:extLst>
              <a:ext uri="{FF2B5EF4-FFF2-40B4-BE49-F238E27FC236}">
                <a16:creationId xmlns:a16="http://schemas.microsoft.com/office/drawing/2014/main" id="{FE602BC5-819D-828D-7F66-BB34A52E66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000" y="1504950"/>
            <a:ext cx="914400" cy="180975"/>
          </a:xfrm>
          <a:prstGeom prst="rect">
            <a:avLst/>
          </a:prstGeom>
        </p:spPr>
      </p:pic>
      <p:pic>
        <p:nvPicPr>
          <p:cNvPr id="8" name="Picture 7">
            <a:extLst>
              <a:ext uri="{FF2B5EF4-FFF2-40B4-BE49-F238E27FC236}">
                <a16:creationId xmlns:a16="http://schemas.microsoft.com/office/drawing/2014/main" id="{77C551BD-B5A5-004B-3151-F427E8FBFB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3600" y="2351363"/>
            <a:ext cx="4715510" cy="952500"/>
          </a:xfrm>
          <a:prstGeom prst="rect">
            <a:avLst/>
          </a:prstGeom>
        </p:spPr>
      </p:pic>
      <p:pic>
        <p:nvPicPr>
          <p:cNvPr id="9" name="Picture 8">
            <a:extLst>
              <a:ext uri="{FF2B5EF4-FFF2-40B4-BE49-F238E27FC236}">
                <a16:creationId xmlns:a16="http://schemas.microsoft.com/office/drawing/2014/main" id="{B0077BD8-D772-9D29-475E-30B0AE9D7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6800" y="3840332"/>
            <a:ext cx="1285875" cy="190500"/>
          </a:xfrm>
          <a:prstGeom prst="rect">
            <a:avLst/>
          </a:prstGeom>
        </p:spPr>
      </p:pic>
    </p:spTree>
    <p:extLst>
      <p:ext uri="{BB962C8B-B14F-4D97-AF65-F5344CB8AC3E}">
        <p14:creationId xmlns:p14="http://schemas.microsoft.com/office/powerpoint/2010/main" val="13213658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7620" y="0"/>
            <a:ext cx="9144000" cy="5162550"/>
          </a:xfrm>
          <a:prstGeom prst="rect">
            <a:avLst/>
          </a:prstGeom>
        </p:spPr>
      </p:pic>
      <p:sp>
        <p:nvSpPr>
          <p:cNvPr id="4" name="object 4"/>
          <p:cNvSpPr txBox="1"/>
          <p:nvPr/>
        </p:nvSpPr>
        <p:spPr>
          <a:xfrm>
            <a:off x="218643" y="195198"/>
            <a:ext cx="2714625" cy="299720"/>
          </a:xfrm>
          <a:prstGeom prst="rect">
            <a:avLst/>
          </a:prstGeom>
        </p:spPr>
        <p:txBody>
          <a:bodyPr vert="horz" wrap="square" lIns="0" tIns="12700" rIns="0" bIns="0" rtlCol="0">
            <a:spAutoFit/>
          </a:bodyPr>
          <a:lstStyle/>
          <a:p>
            <a:pPr marL="12700">
              <a:lnSpc>
                <a:spcPct val="100000"/>
              </a:lnSpc>
              <a:spcBef>
                <a:spcPts val="100"/>
              </a:spcBef>
            </a:pPr>
            <a:r>
              <a:rPr sz="1800" b="1" spc="-220" dirty="0">
                <a:solidFill>
                  <a:srgbClr val="FFFFFF"/>
                </a:solidFill>
                <a:latin typeface="Tahoma"/>
                <a:cs typeface="Tahoma"/>
              </a:rPr>
              <a:t>I</a:t>
            </a:r>
            <a:r>
              <a:rPr sz="1800" b="1" spc="-285" dirty="0">
                <a:solidFill>
                  <a:srgbClr val="FFFFFF"/>
                </a:solidFill>
                <a:latin typeface="Tahoma"/>
                <a:cs typeface="Tahoma"/>
              </a:rPr>
              <a:t>n</a:t>
            </a:r>
            <a:r>
              <a:rPr sz="1800" b="1" spc="-130" dirty="0">
                <a:solidFill>
                  <a:srgbClr val="FFFFFF"/>
                </a:solidFill>
                <a:latin typeface="Tahoma"/>
                <a:cs typeface="Tahoma"/>
              </a:rPr>
              <a:t>t</a:t>
            </a:r>
            <a:r>
              <a:rPr sz="1800" b="1" spc="-110" dirty="0">
                <a:solidFill>
                  <a:srgbClr val="FFFFFF"/>
                </a:solidFill>
                <a:latin typeface="Tahoma"/>
                <a:cs typeface="Tahoma"/>
              </a:rPr>
              <a:t>ro</a:t>
            </a:r>
            <a:r>
              <a:rPr sz="1800" b="1" spc="-125" dirty="0">
                <a:solidFill>
                  <a:srgbClr val="FFFFFF"/>
                </a:solidFill>
                <a:latin typeface="Tahoma"/>
                <a:cs typeface="Tahoma"/>
              </a:rPr>
              <a:t> </a:t>
            </a:r>
            <a:r>
              <a:rPr sz="1800" b="1" spc="-120" dirty="0">
                <a:solidFill>
                  <a:srgbClr val="FFFFFF"/>
                </a:solidFill>
                <a:latin typeface="Tahoma"/>
                <a:cs typeface="Tahoma"/>
              </a:rPr>
              <a:t>t</a:t>
            </a:r>
            <a:r>
              <a:rPr sz="1800" b="1" spc="-85" dirty="0">
                <a:solidFill>
                  <a:srgbClr val="FFFFFF"/>
                </a:solidFill>
                <a:latin typeface="Tahoma"/>
                <a:cs typeface="Tahoma"/>
              </a:rPr>
              <a:t>o</a:t>
            </a:r>
            <a:r>
              <a:rPr sz="1800" b="1" spc="-95" dirty="0">
                <a:solidFill>
                  <a:srgbClr val="FFFFFF"/>
                </a:solidFill>
                <a:latin typeface="Tahoma"/>
                <a:cs typeface="Tahoma"/>
              </a:rPr>
              <a:t> </a:t>
            </a:r>
            <a:r>
              <a:rPr sz="1800" b="1" spc="15" dirty="0">
                <a:solidFill>
                  <a:srgbClr val="FFFFFF"/>
                </a:solidFill>
                <a:latin typeface="Tahoma"/>
                <a:cs typeface="Tahoma"/>
              </a:rPr>
              <a:t>C</a:t>
            </a:r>
            <a:r>
              <a:rPr sz="1800" b="1" spc="-85" dirty="0">
                <a:solidFill>
                  <a:srgbClr val="FFFFFF"/>
                </a:solidFill>
                <a:latin typeface="Tahoma"/>
                <a:cs typeface="Tahoma"/>
              </a:rPr>
              <a:t>o</a:t>
            </a:r>
            <a:r>
              <a:rPr sz="1800" b="1" spc="-155" dirty="0">
                <a:solidFill>
                  <a:srgbClr val="FFFFFF"/>
                </a:solidFill>
                <a:latin typeface="Tahoma"/>
                <a:cs typeface="Tahoma"/>
              </a:rPr>
              <a:t>m</a:t>
            </a:r>
            <a:r>
              <a:rPr sz="1800" b="1" spc="-80" dirty="0">
                <a:solidFill>
                  <a:srgbClr val="FFFFFF"/>
                </a:solidFill>
                <a:latin typeface="Tahoma"/>
                <a:cs typeface="Tahoma"/>
              </a:rPr>
              <a:t>p</a:t>
            </a:r>
            <a:r>
              <a:rPr sz="1800" b="1" spc="-125" dirty="0">
                <a:solidFill>
                  <a:srgbClr val="FFFFFF"/>
                </a:solidFill>
                <a:latin typeface="Tahoma"/>
                <a:cs typeface="Tahoma"/>
              </a:rPr>
              <a:t>u</a:t>
            </a:r>
            <a:r>
              <a:rPr sz="1800" b="1" spc="-130" dirty="0">
                <a:solidFill>
                  <a:srgbClr val="FFFFFF"/>
                </a:solidFill>
                <a:latin typeface="Tahoma"/>
                <a:cs typeface="Tahoma"/>
              </a:rPr>
              <a:t>t</a:t>
            </a:r>
            <a:r>
              <a:rPr sz="1800" b="1" spc="-110" dirty="0">
                <a:solidFill>
                  <a:srgbClr val="FFFFFF"/>
                </a:solidFill>
                <a:latin typeface="Tahoma"/>
                <a:cs typeface="Tahoma"/>
              </a:rPr>
              <a:t>e</a:t>
            </a:r>
            <a:r>
              <a:rPr sz="1800" b="1" spc="-130" dirty="0">
                <a:solidFill>
                  <a:srgbClr val="FFFFFF"/>
                </a:solidFill>
                <a:latin typeface="Tahoma"/>
                <a:cs typeface="Tahoma"/>
              </a:rPr>
              <a:t>r</a:t>
            </a:r>
            <a:r>
              <a:rPr sz="1800" b="1" spc="-114" dirty="0">
                <a:solidFill>
                  <a:srgbClr val="FFFFFF"/>
                </a:solidFill>
                <a:latin typeface="Tahoma"/>
                <a:cs typeface="Tahoma"/>
              </a:rPr>
              <a:t> </a:t>
            </a:r>
            <a:r>
              <a:rPr sz="1800" b="1" spc="-30" dirty="0">
                <a:solidFill>
                  <a:srgbClr val="FFFFFF"/>
                </a:solidFill>
                <a:latin typeface="Tahoma"/>
                <a:cs typeface="Tahoma"/>
              </a:rPr>
              <a:t>S</a:t>
            </a:r>
            <a:r>
              <a:rPr sz="1800" b="1" spc="-110" dirty="0">
                <a:solidFill>
                  <a:srgbClr val="FFFFFF"/>
                </a:solidFill>
                <a:latin typeface="Tahoma"/>
                <a:cs typeface="Tahoma"/>
              </a:rPr>
              <a:t>c</a:t>
            </a:r>
            <a:r>
              <a:rPr sz="1800" b="1" spc="-80" dirty="0">
                <a:solidFill>
                  <a:srgbClr val="FFFFFF"/>
                </a:solidFill>
                <a:latin typeface="Tahoma"/>
                <a:cs typeface="Tahoma"/>
              </a:rPr>
              <a:t>i</a:t>
            </a:r>
            <a:r>
              <a:rPr sz="1800" b="1" spc="-100" dirty="0">
                <a:solidFill>
                  <a:srgbClr val="FFFFFF"/>
                </a:solidFill>
                <a:latin typeface="Tahoma"/>
                <a:cs typeface="Tahoma"/>
              </a:rPr>
              <a:t>e</a:t>
            </a:r>
            <a:r>
              <a:rPr sz="1800" b="1" spc="-125" dirty="0">
                <a:solidFill>
                  <a:srgbClr val="FFFFFF"/>
                </a:solidFill>
                <a:latin typeface="Tahoma"/>
                <a:cs typeface="Tahoma"/>
              </a:rPr>
              <a:t>n</a:t>
            </a:r>
            <a:r>
              <a:rPr sz="1800" b="1" spc="-75" dirty="0">
                <a:solidFill>
                  <a:srgbClr val="FFFFFF"/>
                </a:solidFill>
                <a:latin typeface="Tahoma"/>
                <a:cs typeface="Tahoma"/>
              </a:rPr>
              <a:t>c</a:t>
            </a:r>
            <a:r>
              <a:rPr sz="1800" b="1" spc="-90" dirty="0">
                <a:solidFill>
                  <a:srgbClr val="FFFFFF"/>
                </a:solidFill>
                <a:latin typeface="Tahoma"/>
                <a:cs typeface="Tahoma"/>
              </a:rPr>
              <a:t>e</a:t>
            </a:r>
            <a:endParaRPr sz="1800">
              <a:latin typeface="Tahoma"/>
              <a:cs typeface="Tahoma"/>
            </a:endParaRPr>
          </a:p>
        </p:txBody>
      </p:sp>
      <p:sp>
        <p:nvSpPr>
          <p:cNvPr id="3" name="Title 2"/>
          <p:cNvSpPr>
            <a:spLocks noGrp="1"/>
          </p:cNvSpPr>
          <p:nvPr>
            <p:ph type="title"/>
          </p:nvPr>
        </p:nvSpPr>
        <p:spPr>
          <a:xfrm>
            <a:off x="533401" y="825442"/>
            <a:ext cx="7315199" cy="2344681"/>
          </a:xfrm>
        </p:spPr>
        <p:txBody>
          <a:bodyPr/>
          <a:lstStyle/>
          <a:p>
            <a:pPr marL="115888" marR="0" lvl="0" rtl="0">
              <a:lnSpc>
                <a:spcPct val="107000"/>
              </a:lnSpc>
              <a:spcBef>
                <a:spcPts val="0"/>
              </a:spcBef>
              <a:spcAft>
                <a:spcPts val="800"/>
              </a:spcAft>
              <a:buSzPts val="1400"/>
            </a:pPr>
            <a:r>
              <a:rPr lang="en-US" sz="1800" b="1" dirty="0"/>
              <a:t>Install Anaconda (cont.)</a:t>
            </a:r>
            <a:br>
              <a:rPr lang="en-US" sz="1800" b="1" dirty="0"/>
            </a:br>
            <a:br>
              <a:rPr lang="en-US" sz="1800" b="1" dirty="0"/>
            </a:br>
            <a:r>
              <a:rPr lang="en-US" sz="1800" dirty="0">
                <a:solidFill>
                  <a:srgbClr val="FFFFFF"/>
                </a:solidFill>
                <a:latin typeface="+mj-lt"/>
              </a:rPr>
              <a:t>- </a:t>
            </a:r>
            <a:r>
              <a:rPr lang="en-US" sz="1800" dirty="0">
                <a:effectLst/>
                <a:latin typeface="Calibri" panose="020F0502020204030204" pitchFamily="34" charset="0"/>
                <a:ea typeface="Calibri" panose="020F0502020204030204" pitchFamily="34" charset="0"/>
                <a:cs typeface="Arial" panose="020B0604020202020204" pitchFamily="34" charset="0"/>
              </a:rPr>
              <a:t>A new browser tab will be opened for you containing directories and files    (depending on the directory from which you issued the command)</a:t>
            </a:r>
            <a:br>
              <a:rPr lang="en-US" sz="1800" dirty="0">
                <a:effectLst/>
                <a:latin typeface="Calibri" panose="020F0502020204030204" pitchFamily="34" charset="0"/>
                <a:ea typeface="Calibri" panose="020F0502020204030204" pitchFamily="34" charset="0"/>
                <a:cs typeface="Arial" panose="020B0604020202020204" pitchFamily="34" charset="0"/>
              </a:rPr>
            </a:br>
            <a:br>
              <a:rPr lang="en-US" sz="1800" dirty="0">
                <a:solidFill>
                  <a:srgbClr val="FFFFFF"/>
                </a:solidFill>
                <a:latin typeface="+mj-lt"/>
              </a:rPr>
            </a:br>
            <a:br>
              <a:rPr lang="en-US" sz="1800" dirty="0">
                <a:solidFill>
                  <a:srgbClr val="FFFFFF"/>
                </a:solidFill>
                <a:latin typeface="+mj-lt"/>
              </a:rPr>
            </a:br>
            <a:br>
              <a:rPr lang="en-US" sz="1800" b="1" dirty="0"/>
            </a:br>
            <a:endParaRPr lang="en-US" sz="1800" b="1" dirty="0"/>
          </a:p>
        </p:txBody>
      </p:sp>
      <p:pic>
        <p:nvPicPr>
          <p:cNvPr id="7" name="Picture 6">
            <a:extLst>
              <a:ext uri="{FF2B5EF4-FFF2-40B4-BE49-F238E27FC236}">
                <a16:creationId xmlns:a16="http://schemas.microsoft.com/office/drawing/2014/main" id="{FE2E4C5A-5357-3759-5D21-F7F7F5CF6454}"/>
              </a:ext>
            </a:extLst>
          </p:cNvPr>
          <p:cNvPicPr>
            <a:picLocks noChangeAspect="1"/>
          </p:cNvPicPr>
          <p:nvPr/>
        </p:nvPicPr>
        <p:blipFill>
          <a:blip r:embed="rId4"/>
          <a:stretch>
            <a:fillRect/>
          </a:stretch>
        </p:blipFill>
        <p:spPr>
          <a:xfrm>
            <a:off x="952500" y="2114550"/>
            <a:ext cx="6896100" cy="2895600"/>
          </a:xfrm>
          <a:prstGeom prst="rect">
            <a:avLst/>
          </a:prstGeom>
        </p:spPr>
      </p:pic>
    </p:spTree>
    <p:extLst>
      <p:ext uri="{BB962C8B-B14F-4D97-AF65-F5344CB8AC3E}">
        <p14:creationId xmlns:p14="http://schemas.microsoft.com/office/powerpoint/2010/main" val="38389395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7620" y="0"/>
            <a:ext cx="9144000" cy="5162550"/>
          </a:xfrm>
          <a:prstGeom prst="rect">
            <a:avLst/>
          </a:prstGeom>
        </p:spPr>
      </p:pic>
      <p:sp>
        <p:nvSpPr>
          <p:cNvPr id="4" name="object 4"/>
          <p:cNvSpPr txBox="1"/>
          <p:nvPr/>
        </p:nvSpPr>
        <p:spPr>
          <a:xfrm>
            <a:off x="218643" y="195198"/>
            <a:ext cx="2714625" cy="299720"/>
          </a:xfrm>
          <a:prstGeom prst="rect">
            <a:avLst/>
          </a:prstGeom>
        </p:spPr>
        <p:txBody>
          <a:bodyPr vert="horz" wrap="square" lIns="0" tIns="12700" rIns="0" bIns="0" rtlCol="0">
            <a:spAutoFit/>
          </a:bodyPr>
          <a:lstStyle/>
          <a:p>
            <a:pPr marL="12700">
              <a:lnSpc>
                <a:spcPct val="100000"/>
              </a:lnSpc>
              <a:spcBef>
                <a:spcPts val="100"/>
              </a:spcBef>
            </a:pPr>
            <a:r>
              <a:rPr sz="1800" b="1" spc="-220" dirty="0">
                <a:solidFill>
                  <a:srgbClr val="FFFFFF"/>
                </a:solidFill>
                <a:latin typeface="Tahoma"/>
                <a:cs typeface="Tahoma"/>
              </a:rPr>
              <a:t>I</a:t>
            </a:r>
            <a:r>
              <a:rPr sz="1800" b="1" spc="-285" dirty="0">
                <a:solidFill>
                  <a:srgbClr val="FFFFFF"/>
                </a:solidFill>
                <a:latin typeface="Tahoma"/>
                <a:cs typeface="Tahoma"/>
              </a:rPr>
              <a:t>n</a:t>
            </a:r>
            <a:r>
              <a:rPr sz="1800" b="1" spc="-130" dirty="0">
                <a:solidFill>
                  <a:srgbClr val="FFFFFF"/>
                </a:solidFill>
                <a:latin typeface="Tahoma"/>
                <a:cs typeface="Tahoma"/>
              </a:rPr>
              <a:t>t</a:t>
            </a:r>
            <a:r>
              <a:rPr sz="1800" b="1" spc="-110" dirty="0">
                <a:solidFill>
                  <a:srgbClr val="FFFFFF"/>
                </a:solidFill>
                <a:latin typeface="Tahoma"/>
                <a:cs typeface="Tahoma"/>
              </a:rPr>
              <a:t>ro</a:t>
            </a:r>
            <a:r>
              <a:rPr sz="1800" b="1" spc="-125" dirty="0">
                <a:solidFill>
                  <a:srgbClr val="FFFFFF"/>
                </a:solidFill>
                <a:latin typeface="Tahoma"/>
                <a:cs typeface="Tahoma"/>
              </a:rPr>
              <a:t> </a:t>
            </a:r>
            <a:r>
              <a:rPr sz="1800" b="1" spc="-120" dirty="0">
                <a:solidFill>
                  <a:srgbClr val="FFFFFF"/>
                </a:solidFill>
                <a:latin typeface="Tahoma"/>
                <a:cs typeface="Tahoma"/>
              </a:rPr>
              <a:t>t</a:t>
            </a:r>
            <a:r>
              <a:rPr sz="1800" b="1" spc="-85" dirty="0">
                <a:solidFill>
                  <a:srgbClr val="FFFFFF"/>
                </a:solidFill>
                <a:latin typeface="Tahoma"/>
                <a:cs typeface="Tahoma"/>
              </a:rPr>
              <a:t>o</a:t>
            </a:r>
            <a:r>
              <a:rPr sz="1800" b="1" spc="-95" dirty="0">
                <a:solidFill>
                  <a:srgbClr val="FFFFFF"/>
                </a:solidFill>
                <a:latin typeface="Tahoma"/>
                <a:cs typeface="Tahoma"/>
              </a:rPr>
              <a:t> </a:t>
            </a:r>
            <a:r>
              <a:rPr sz="1800" b="1" spc="15" dirty="0">
                <a:solidFill>
                  <a:srgbClr val="FFFFFF"/>
                </a:solidFill>
                <a:latin typeface="Tahoma"/>
                <a:cs typeface="Tahoma"/>
              </a:rPr>
              <a:t>C</a:t>
            </a:r>
            <a:r>
              <a:rPr sz="1800" b="1" spc="-85" dirty="0">
                <a:solidFill>
                  <a:srgbClr val="FFFFFF"/>
                </a:solidFill>
                <a:latin typeface="Tahoma"/>
                <a:cs typeface="Tahoma"/>
              </a:rPr>
              <a:t>o</a:t>
            </a:r>
            <a:r>
              <a:rPr sz="1800" b="1" spc="-155" dirty="0">
                <a:solidFill>
                  <a:srgbClr val="FFFFFF"/>
                </a:solidFill>
                <a:latin typeface="Tahoma"/>
                <a:cs typeface="Tahoma"/>
              </a:rPr>
              <a:t>m</a:t>
            </a:r>
            <a:r>
              <a:rPr sz="1800" b="1" spc="-80" dirty="0">
                <a:solidFill>
                  <a:srgbClr val="FFFFFF"/>
                </a:solidFill>
                <a:latin typeface="Tahoma"/>
                <a:cs typeface="Tahoma"/>
              </a:rPr>
              <a:t>p</a:t>
            </a:r>
            <a:r>
              <a:rPr sz="1800" b="1" spc="-125" dirty="0">
                <a:solidFill>
                  <a:srgbClr val="FFFFFF"/>
                </a:solidFill>
                <a:latin typeface="Tahoma"/>
                <a:cs typeface="Tahoma"/>
              </a:rPr>
              <a:t>u</a:t>
            </a:r>
            <a:r>
              <a:rPr sz="1800" b="1" spc="-130" dirty="0">
                <a:solidFill>
                  <a:srgbClr val="FFFFFF"/>
                </a:solidFill>
                <a:latin typeface="Tahoma"/>
                <a:cs typeface="Tahoma"/>
              </a:rPr>
              <a:t>t</a:t>
            </a:r>
            <a:r>
              <a:rPr sz="1800" b="1" spc="-110" dirty="0">
                <a:solidFill>
                  <a:srgbClr val="FFFFFF"/>
                </a:solidFill>
                <a:latin typeface="Tahoma"/>
                <a:cs typeface="Tahoma"/>
              </a:rPr>
              <a:t>e</a:t>
            </a:r>
            <a:r>
              <a:rPr sz="1800" b="1" spc="-130" dirty="0">
                <a:solidFill>
                  <a:srgbClr val="FFFFFF"/>
                </a:solidFill>
                <a:latin typeface="Tahoma"/>
                <a:cs typeface="Tahoma"/>
              </a:rPr>
              <a:t>r</a:t>
            </a:r>
            <a:r>
              <a:rPr sz="1800" b="1" spc="-114" dirty="0">
                <a:solidFill>
                  <a:srgbClr val="FFFFFF"/>
                </a:solidFill>
                <a:latin typeface="Tahoma"/>
                <a:cs typeface="Tahoma"/>
              </a:rPr>
              <a:t> </a:t>
            </a:r>
            <a:r>
              <a:rPr sz="1800" b="1" spc="-30" dirty="0">
                <a:solidFill>
                  <a:srgbClr val="FFFFFF"/>
                </a:solidFill>
                <a:latin typeface="Tahoma"/>
                <a:cs typeface="Tahoma"/>
              </a:rPr>
              <a:t>S</a:t>
            </a:r>
            <a:r>
              <a:rPr sz="1800" b="1" spc="-110" dirty="0">
                <a:solidFill>
                  <a:srgbClr val="FFFFFF"/>
                </a:solidFill>
                <a:latin typeface="Tahoma"/>
                <a:cs typeface="Tahoma"/>
              </a:rPr>
              <a:t>c</a:t>
            </a:r>
            <a:r>
              <a:rPr sz="1800" b="1" spc="-80" dirty="0">
                <a:solidFill>
                  <a:srgbClr val="FFFFFF"/>
                </a:solidFill>
                <a:latin typeface="Tahoma"/>
                <a:cs typeface="Tahoma"/>
              </a:rPr>
              <a:t>i</a:t>
            </a:r>
            <a:r>
              <a:rPr sz="1800" b="1" spc="-100" dirty="0">
                <a:solidFill>
                  <a:srgbClr val="FFFFFF"/>
                </a:solidFill>
                <a:latin typeface="Tahoma"/>
                <a:cs typeface="Tahoma"/>
              </a:rPr>
              <a:t>e</a:t>
            </a:r>
            <a:r>
              <a:rPr sz="1800" b="1" spc="-125" dirty="0">
                <a:solidFill>
                  <a:srgbClr val="FFFFFF"/>
                </a:solidFill>
                <a:latin typeface="Tahoma"/>
                <a:cs typeface="Tahoma"/>
              </a:rPr>
              <a:t>n</a:t>
            </a:r>
            <a:r>
              <a:rPr sz="1800" b="1" spc="-75" dirty="0">
                <a:solidFill>
                  <a:srgbClr val="FFFFFF"/>
                </a:solidFill>
                <a:latin typeface="Tahoma"/>
                <a:cs typeface="Tahoma"/>
              </a:rPr>
              <a:t>c</a:t>
            </a:r>
            <a:r>
              <a:rPr sz="1800" b="1" spc="-90" dirty="0">
                <a:solidFill>
                  <a:srgbClr val="FFFFFF"/>
                </a:solidFill>
                <a:latin typeface="Tahoma"/>
                <a:cs typeface="Tahoma"/>
              </a:rPr>
              <a:t>e</a:t>
            </a:r>
            <a:endParaRPr sz="1800">
              <a:latin typeface="Tahoma"/>
              <a:cs typeface="Tahoma"/>
            </a:endParaRPr>
          </a:p>
        </p:txBody>
      </p:sp>
      <p:sp>
        <p:nvSpPr>
          <p:cNvPr id="3" name="Title 2"/>
          <p:cNvSpPr>
            <a:spLocks noGrp="1"/>
          </p:cNvSpPr>
          <p:nvPr>
            <p:ph type="title"/>
          </p:nvPr>
        </p:nvSpPr>
        <p:spPr>
          <a:xfrm>
            <a:off x="533401" y="825442"/>
            <a:ext cx="6400799" cy="2344681"/>
          </a:xfrm>
        </p:spPr>
        <p:txBody>
          <a:bodyPr/>
          <a:lstStyle/>
          <a:p>
            <a:pPr marL="115888" marR="0" lvl="0" rtl="0">
              <a:lnSpc>
                <a:spcPct val="107000"/>
              </a:lnSpc>
              <a:spcBef>
                <a:spcPts val="0"/>
              </a:spcBef>
              <a:spcAft>
                <a:spcPts val="800"/>
              </a:spcAft>
              <a:buSzPts val="1400"/>
            </a:pPr>
            <a:r>
              <a:rPr lang="en-US" sz="1800" b="1" dirty="0"/>
              <a:t>Install Anaconda (cont.)</a:t>
            </a:r>
            <a:br>
              <a:rPr lang="en-US" sz="1800" b="1" dirty="0"/>
            </a:br>
            <a:br>
              <a:rPr lang="en-US" sz="1800" b="1" dirty="0"/>
            </a:br>
            <a:r>
              <a:rPr lang="en-US" sz="1800" dirty="0">
                <a:effectLst/>
                <a:latin typeface="Calibri" panose="020F0502020204030204" pitchFamily="34" charset="0"/>
                <a:ea typeface="Calibri" panose="020F0502020204030204" pitchFamily="34" charset="0"/>
                <a:cs typeface="Arial" panose="020B0604020202020204" pitchFamily="34" charset="0"/>
              </a:rPr>
              <a:t>To verify that things are working, you should see a server log like this:</a:t>
            </a:r>
            <a:br>
              <a:rPr lang="en-US" sz="1800" dirty="0">
                <a:effectLst/>
                <a:latin typeface="Calibri" panose="020F0502020204030204" pitchFamily="34" charset="0"/>
                <a:ea typeface="Calibri" panose="020F0502020204030204" pitchFamily="34" charset="0"/>
                <a:cs typeface="Arial" panose="020B0604020202020204" pitchFamily="34" charset="0"/>
              </a:rPr>
            </a:br>
            <a:br>
              <a:rPr lang="en-US" sz="1800" dirty="0">
                <a:solidFill>
                  <a:srgbClr val="FFFFFF"/>
                </a:solidFill>
                <a:latin typeface="+mj-lt"/>
              </a:rPr>
            </a:br>
            <a:br>
              <a:rPr lang="en-US" sz="1800" dirty="0">
                <a:solidFill>
                  <a:srgbClr val="FFFFFF"/>
                </a:solidFill>
                <a:latin typeface="+mj-lt"/>
              </a:rPr>
            </a:br>
            <a:br>
              <a:rPr lang="en-US" sz="1800" b="1" dirty="0"/>
            </a:br>
            <a:endParaRPr lang="en-US" sz="1800" b="1" dirty="0"/>
          </a:p>
        </p:txBody>
      </p:sp>
      <p:pic>
        <p:nvPicPr>
          <p:cNvPr id="6" name="Picture 5">
            <a:extLst>
              <a:ext uri="{FF2B5EF4-FFF2-40B4-BE49-F238E27FC236}">
                <a16:creationId xmlns:a16="http://schemas.microsoft.com/office/drawing/2014/main" id="{743A6D18-FD47-EFB0-6EAA-F38EBCB30466}"/>
              </a:ext>
            </a:extLst>
          </p:cNvPr>
          <p:cNvPicPr>
            <a:picLocks noChangeAspect="1"/>
          </p:cNvPicPr>
          <p:nvPr/>
        </p:nvPicPr>
        <p:blipFill>
          <a:blip r:embed="rId4"/>
          <a:stretch>
            <a:fillRect/>
          </a:stretch>
        </p:blipFill>
        <p:spPr>
          <a:xfrm>
            <a:off x="2057400" y="2114550"/>
            <a:ext cx="6248400" cy="2474396"/>
          </a:xfrm>
          <a:prstGeom prst="rect">
            <a:avLst/>
          </a:prstGeom>
        </p:spPr>
      </p:pic>
    </p:spTree>
    <p:extLst>
      <p:ext uri="{BB962C8B-B14F-4D97-AF65-F5344CB8AC3E}">
        <p14:creationId xmlns:p14="http://schemas.microsoft.com/office/powerpoint/2010/main" val="34778756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722620" y="1237488"/>
            <a:ext cx="2219325" cy="1967864"/>
            <a:chOff x="5722620" y="1237488"/>
            <a:chExt cx="2219325" cy="1967864"/>
          </a:xfrm>
        </p:grpSpPr>
        <p:sp>
          <p:nvSpPr>
            <p:cNvPr id="3" name="object 3"/>
            <p:cNvSpPr/>
            <p:nvPr/>
          </p:nvSpPr>
          <p:spPr>
            <a:xfrm>
              <a:off x="5722620" y="2045208"/>
              <a:ext cx="2218944" cy="115976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791200" y="2449068"/>
              <a:ext cx="144779" cy="42367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336792" y="1237488"/>
              <a:ext cx="1033271" cy="1208532"/>
            </a:xfrm>
            <a:prstGeom prst="rect">
              <a:avLst/>
            </a:prstGeom>
            <a:blipFill>
              <a:blip r:embed="rId4" cstate="print"/>
              <a:stretch>
                <a:fillRect/>
              </a:stretch>
            </a:blipFill>
          </p:spPr>
          <p:txBody>
            <a:bodyPr wrap="square" lIns="0" tIns="0" rIns="0" bIns="0" rtlCol="0"/>
            <a:lstStyle/>
            <a:p>
              <a:endParaRPr/>
            </a:p>
          </p:txBody>
        </p:sp>
      </p:grpSp>
      <p:sp>
        <p:nvSpPr>
          <p:cNvPr id="7" name="object 7"/>
          <p:cNvSpPr txBox="1">
            <a:spLocks noGrp="1"/>
          </p:cNvSpPr>
          <p:nvPr>
            <p:ph type="title"/>
          </p:nvPr>
        </p:nvSpPr>
        <p:spPr>
          <a:xfrm>
            <a:off x="721042" y="2343150"/>
            <a:ext cx="3308350" cy="696595"/>
          </a:xfrm>
          <a:prstGeom prst="rect">
            <a:avLst/>
          </a:prstGeom>
        </p:spPr>
        <p:txBody>
          <a:bodyPr vert="horz" wrap="square" lIns="0" tIns="12700" rIns="0" bIns="0" rtlCol="0">
            <a:spAutoFit/>
          </a:bodyPr>
          <a:lstStyle/>
          <a:p>
            <a:pPr marL="12700">
              <a:lnSpc>
                <a:spcPct val="100000"/>
              </a:lnSpc>
              <a:spcBef>
                <a:spcPts val="100"/>
              </a:spcBef>
            </a:pPr>
            <a:r>
              <a:rPr sz="4400" b="1" spc="-85" dirty="0">
                <a:latin typeface="Tahoma"/>
                <a:cs typeface="Tahoma"/>
              </a:rPr>
              <a:t>Questions</a:t>
            </a:r>
            <a:r>
              <a:rPr sz="4400" b="1" spc="-370" dirty="0">
                <a:latin typeface="Tahoma"/>
                <a:cs typeface="Tahoma"/>
              </a:rPr>
              <a:t> </a:t>
            </a:r>
            <a:r>
              <a:rPr sz="4400" b="1" spc="-345" dirty="0">
                <a:latin typeface="Tahoma"/>
                <a:cs typeface="Tahoma"/>
              </a:rPr>
              <a:t>?!</a:t>
            </a:r>
            <a:endParaRPr sz="4400" dirty="0">
              <a:latin typeface="Tahoma"/>
              <a:cs typeface="Tahom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4420" y="133350"/>
            <a:ext cx="8750980" cy="874598"/>
          </a:xfrm>
          <a:prstGeom prst="rect">
            <a:avLst/>
          </a:prstGeom>
        </p:spPr>
        <p:txBody>
          <a:bodyPr vert="horz" wrap="square" lIns="0" tIns="12700" rIns="0" bIns="0" rtlCol="0">
            <a:spAutoFit/>
          </a:bodyPr>
          <a:lstStyle/>
          <a:p>
            <a:pPr marL="12700">
              <a:lnSpc>
                <a:spcPct val="100000"/>
              </a:lnSpc>
              <a:spcBef>
                <a:spcPts val="100"/>
              </a:spcBef>
            </a:pPr>
            <a:r>
              <a:rPr sz="2400" spc="-30" dirty="0"/>
              <a:t>Electric</a:t>
            </a:r>
            <a:r>
              <a:rPr sz="2400" spc="-40" dirty="0"/>
              <a:t> </a:t>
            </a:r>
            <a:r>
              <a:rPr sz="2400" spc="-25" dirty="0"/>
              <a:t>circuit</a:t>
            </a:r>
            <a:r>
              <a:rPr lang="en-US" sz="2400" spc="-25" dirty="0"/>
              <a:t> : </a:t>
            </a:r>
            <a:r>
              <a:rPr lang="en-US" sz="1600" spc="-25" dirty="0"/>
              <a:t>After the discovery of electricity and the work of the first electrical circuit, the idea of ​​the computer wandered from a mechanical device to an electrical device</a:t>
            </a:r>
            <a:r>
              <a:rPr lang="ar-EG" sz="1600" spc="-25" dirty="0"/>
              <a:t> :</a:t>
            </a:r>
            <a:endParaRPr sz="2400" dirty="0"/>
          </a:p>
        </p:txBody>
      </p:sp>
      <p:grpSp>
        <p:nvGrpSpPr>
          <p:cNvPr id="3" name="object 3"/>
          <p:cNvGrpSpPr/>
          <p:nvPr/>
        </p:nvGrpSpPr>
        <p:grpSpPr>
          <a:xfrm>
            <a:off x="5722620" y="1237488"/>
            <a:ext cx="2218944" cy="1967484"/>
            <a:chOff x="5722620" y="1237488"/>
            <a:chExt cx="2218944" cy="1967484"/>
          </a:xfrm>
        </p:grpSpPr>
        <p:sp>
          <p:nvSpPr>
            <p:cNvPr id="4" name="object 4"/>
            <p:cNvSpPr/>
            <p:nvPr/>
          </p:nvSpPr>
          <p:spPr>
            <a:xfrm>
              <a:off x="5722620" y="2045208"/>
              <a:ext cx="2218944" cy="1159764"/>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791200" y="2449068"/>
              <a:ext cx="144779" cy="423672"/>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6336791" y="1237488"/>
              <a:ext cx="1033271" cy="1208532"/>
            </a:xfrm>
            <a:prstGeom prst="rect">
              <a:avLst/>
            </a:prstGeom>
            <a:blipFill>
              <a:blip r:embed="rId4" cstate="print"/>
              <a:stretch>
                <a:fillRect/>
              </a:stretch>
            </a:blipFill>
          </p:spPr>
          <p:txBody>
            <a:bodyPr wrap="square" lIns="0" tIns="0" rIns="0" bIns="0" rtlCol="0"/>
            <a:lstStyle/>
            <a:p>
              <a:endParaRPr/>
            </a:p>
          </p:txBody>
        </p:sp>
      </p:grpSp>
      <p:grpSp>
        <p:nvGrpSpPr>
          <p:cNvPr id="12" name="Group 11">
            <a:extLst>
              <a:ext uri="{FF2B5EF4-FFF2-40B4-BE49-F238E27FC236}">
                <a16:creationId xmlns:a16="http://schemas.microsoft.com/office/drawing/2014/main" id="{7FC6CB44-6842-4F8A-A5B1-58FD85C42967}"/>
              </a:ext>
            </a:extLst>
          </p:cNvPr>
          <p:cNvGrpSpPr/>
          <p:nvPr/>
        </p:nvGrpSpPr>
        <p:grpSpPr>
          <a:xfrm>
            <a:off x="791718" y="1214894"/>
            <a:ext cx="7560564" cy="3681046"/>
            <a:chOff x="1202436" y="1415745"/>
            <a:chExt cx="6410325" cy="3213406"/>
          </a:xfrm>
        </p:grpSpPr>
        <p:pic>
          <p:nvPicPr>
            <p:cNvPr id="9" name="Picture 8" descr="Diagram&#10;&#10;Description automatically generated">
              <a:extLst>
                <a:ext uri="{FF2B5EF4-FFF2-40B4-BE49-F238E27FC236}">
                  <a16:creationId xmlns:a16="http://schemas.microsoft.com/office/drawing/2014/main" id="{575FABC5-46C4-4D15-9BFD-CC8D6B098AD1}"/>
                </a:ext>
              </a:extLst>
            </p:cNvPr>
            <p:cNvPicPr>
              <a:picLocks noChangeAspect="1"/>
            </p:cNvPicPr>
            <p:nvPr/>
          </p:nvPicPr>
          <p:blipFill rotWithShape="1">
            <a:blip r:embed="rId5">
              <a:extLst>
                <a:ext uri="{28A0092B-C50C-407E-A947-70E740481C1C}">
                  <a14:useLocalDpi xmlns:a14="http://schemas.microsoft.com/office/drawing/2010/main" val="0"/>
                </a:ext>
              </a:extLst>
            </a:blip>
            <a:srcRect b="10201"/>
            <a:stretch/>
          </p:blipFill>
          <p:spPr>
            <a:xfrm>
              <a:off x="1202436" y="1415745"/>
              <a:ext cx="6410325" cy="3213406"/>
            </a:xfrm>
            <a:prstGeom prst="rect">
              <a:avLst/>
            </a:prstGeom>
          </p:spPr>
        </p:pic>
        <p:pic>
          <p:nvPicPr>
            <p:cNvPr id="11" name="Picture 10" descr="Shape, square&#10;&#10;Description automatically generated">
              <a:extLst>
                <a:ext uri="{FF2B5EF4-FFF2-40B4-BE49-F238E27FC236}">
                  <a16:creationId xmlns:a16="http://schemas.microsoft.com/office/drawing/2014/main" id="{6785C42A-1606-4328-A413-031911AD83A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6000" t="20666" r="19800" b="20666"/>
            <a:stretch/>
          </p:blipFill>
          <p:spPr>
            <a:xfrm>
              <a:off x="1202436" y="4552951"/>
              <a:ext cx="740968" cy="76200"/>
            </a:xfrm>
            <a:prstGeom prst="rect">
              <a:avLst/>
            </a:prstGeom>
          </p:spPr>
        </p:pic>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722620" y="1237488"/>
            <a:ext cx="2219325" cy="1967864"/>
            <a:chOff x="5722620" y="1237488"/>
            <a:chExt cx="2219325" cy="1967864"/>
          </a:xfrm>
        </p:grpSpPr>
        <p:sp>
          <p:nvSpPr>
            <p:cNvPr id="3" name="object 3"/>
            <p:cNvSpPr/>
            <p:nvPr/>
          </p:nvSpPr>
          <p:spPr>
            <a:xfrm>
              <a:off x="5722620" y="2045208"/>
              <a:ext cx="2218944" cy="115976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791200" y="2449068"/>
              <a:ext cx="144779" cy="42367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336792" y="1237488"/>
              <a:ext cx="1033271" cy="1208532"/>
            </a:xfrm>
            <a:prstGeom prst="rect">
              <a:avLst/>
            </a:prstGeom>
            <a:blipFill>
              <a:blip r:embed="rId4" cstate="print"/>
              <a:stretch>
                <a:fillRect/>
              </a:stretch>
            </a:blipFill>
          </p:spPr>
          <p:txBody>
            <a:bodyPr wrap="square" lIns="0" tIns="0" rIns="0" bIns="0" rtlCol="0"/>
            <a:lstStyle/>
            <a:p>
              <a:endParaRPr/>
            </a:p>
          </p:txBody>
        </p:sp>
      </p:grpSp>
      <p:sp>
        <p:nvSpPr>
          <p:cNvPr id="9" name="object 9"/>
          <p:cNvSpPr txBox="1">
            <a:spLocks noGrp="1"/>
          </p:cNvSpPr>
          <p:nvPr>
            <p:ph type="title"/>
          </p:nvPr>
        </p:nvSpPr>
        <p:spPr>
          <a:xfrm>
            <a:off x="321467" y="2219642"/>
            <a:ext cx="4056379" cy="936154"/>
          </a:xfrm>
          <a:prstGeom prst="rect">
            <a:avLst/>
          </a:prstGeom>
        </p:spPr>
        <p:txBody>
          <a:bodyPr vert="horz" wrap="square" lIns="0" tIns="12700" rIns="0" bIns="0" rtlCol="0">
            <a:spAutoFit/>
          </a:bodyPr>
          <a:lstStyle/>
          <a:p>
            <a:pPr marL="12700">
              <a:lnSpc>
                <a:spcPct val="100000"/>
              </a:lnSpc>
              <a:spcBef>
                <a:spcPts val="100"/>
              </a:spcBef>
            </a:pPr>
            <a:r>
              <a:rPr sz="6000" b="1" spc="-200" dirty="0">
                <a:latin typeface="Tahoma"/>
                <a:cs typeface="Tahoma"/>
              </a:rPr>
              <a:t>Thanks!</a:t>
            </a:r>
            <a:endParaRPr sz="2400" dirty="0">
              <a:latin typeface="Arial"/>
              <a:cs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0019A-3A6B-8D91-B866-594BD96ED0DE}"/>
              </a:ext>
            </a:extLst>
          </p:cNvPr>
          <p:cNvSpPr>
            <a:spLocks noGrp="1"/>
          </p:cNvSpPr>
          <p:nvPr>
            <p:ph type="title"/>
          </p:nvPr>
        </p:nvSpPr>
        <p:spPr>
          <a:xfrm>
            <a:off x="381000" y="514350"/>
            <a:ext cx="2199640" cy="430887"/>
          </a:xfrm>
        </p:spPr>
        <p:txBody>
          <a:bodyPr/>
          <a:lstStyle/>
          <a:p>
            <a:r>
              <a:rPr lang="en-US" sz="1400" b="1" spc="-150" dirty="0">
                <a:solidFill>
                  <a:srgbClr val="FFFFFF"/>
                </a:solidFill>
                <a:latin typeface="Tahoma"/>
                <a:cs typeface="Tahoma"/>
              </a:rPr>
              <a:t>Intro</a:t>
            </a:r>
            <a:r>
              <a:rPr lang="en-US" sz="1400" b="1" spc="-254" dirty="0">
                <a:solidFill>
                  <a:srgbClr val="FFFFFF"/>
                </a:solidFill>
                <a:latin typeface="Tahoma"/>
                <a:cs typeface="Tahoma"/>
              </a:rPr>
              <a:t> </a:t>
            </a:r>
            <a:r>
              <a:rPr lang="en-US" sz="1400" b="1" spc="-65" dirty="0">
                <a:solidFill>
                  <a:srgbClr val="FFFFFF"/>
                </a:solidFill>
                <a:latin typeface="Tahoma"/>
                <a:cs typeface="Tahoma"/>
              </a:rPr>
              <a:t>to</a:t>
            </a:r>
            <a:r>
              <a:rPr lang="en-US" sz="1400" b="1" spc="-190" dirty="0">
                <a:solidFill>
                  <a:srgbClr val="FFFFFF"/>
                </a:solidFill>
                <a:latin typeface="Tahoma"/>
                <a:cs typeface="Tahoma"/>
              </a:rPr>
              <a:t> </a:t>
            </a:r>
            <a:r>
              <a:rPr lang="en-US" sz="1400" b="1" spc="-90" dirty="0">
                <a:solidFill>
                  <a:srgbClr val="FFFFFF"/>
                </a:solidFill>
                <a:latin typeface="Tahoma"/>
                <a:cs typeface="Tahoma"/>
              </a:rPr>
              <a:t>Computer</a:t>
            </a:r>
            <a:r>
              <a:rPr lang="en-US" sz="1400" b="1" spc="-254" dirty="0">
                <a:solidFill>
                  <a:srgbClr val="FFFFFF"/>
                </a:solidFill>
                <a:latin typeface="Tahoma"/>
                <a:cs typeface="Tahoma"/>
              </a:rPr>
              <a:t> </a:t>
            </a:r>
            <a:r>
              <a:rPr lang="en-US" sz="1400" b="1" spc="-80" dirty="0">
                <a:solidFill>
                  <a:srgbClr val="FFFFFF"/>
                </a:solidFill>
                <a:latin typeface="Tahoma"/>
                <a:cs typeface="Tahoma"/>
              </a:rPr>
              <a:t>Science</a:t>
            </a:r>
            <a:br>
              <a:rPr lang="en-US" sz="1400" dirty="0">
                <a:latin typeface="Tahoma"/>
                <a:cs typeface="Tahoma"/>
              </a:rPr>
            </a:br>
            <a:endParaRPr lang="ar-EG" dirty="0"/>
          </a:p>
        </p:txBody>
      </p:sp>
      <p:sp>
        <p:nvSpPr>
          <p:cNvPr id="4" name="TextBox 3">
            <a:extLst>
              <a:ext uri="{FF2B5EF4-FFF2-40B4-BE49-F238E27FC236}">
                <a16:creationId xmlns:a16="http://schemas.microsoft.com/office/drawing/2014/main" id="{1AF6BAD3-4F82-7710-4A9F-60E146D9AD52}"/>
              </a:ext>
            </a:extLst>
          </p:cNvPr>
          <p:cNvSpPr txBox="1"/>
          <p:nvPr/>
        </p:nvSpPr>
        <p:spPr>
          <a:xfrm>
            <a:off x="914400" y="1256005"/>
            <a:ext cx="7239000" cy="2616101"/>
          </a:xfrm>
          <a:prstGeom prst="rect">
            <a:avLst/>
          </a:prstGeom>
          <a:noFill/>
        </p:spPr>
        <p:txBody>
          <a:bodyPr wrap="square">
            <a:spAutoFit/>
          </a:bodyPr>
          <a:lstStyle/>
          <a:p>
            <a:pPr>
              <a:lnSpc>
                <a:spcPct val="150000"/>
              </a:lnSpc>
              <a:buNone/>
            </a:pPr>
            <a:r>
              <a:rPr lang="en-US" sz="1600" spc="-5" dirty="0">
                <a:solidFill>
                  <a:srgbClr val="FFFFFF"/>
                </a:solidFill>
                <a:latin typeface="Verdana"/>
              </a:rPr>
              <a:t>All types of computers consist of two basic parts</a:t>
            </a:r>
            <a:r>
              <a:rPr lang="en-US" sz="1200" spc="-5" dirty="0">
                <a:solidFill>
                  <a:srgbClr val="FFFFFF"/>
                </a:solidFill>
                <a:latin typeface="Verdana"/>
              </a:rPr>
              <a:t>:</a:t>
            </a:r>
          </a:p>
          <a:p>
            <a:pPr>
              <a:lnSpc>
                <a:spcPct val="150000"/>
              </a:lnSpc>
            </a:pPr>
            <a:r>
              <a:rPr lang="en-US" sz="1400" u="sng" dirty="0">
                <a:solidFill>
                  <a:srgbClr val="FFFFFF"/>
                </a:solidFill>
                <a:latin typeface="Verdana"/>
              </a:rPr>
              <a:t>Hardware</a:t>
            </a:r>
            <a:r>
              <a:rPr lang="en-US" sz="1400" dirty="0">
                <a:solidFill>
                  <a:srgbClr val="FFFFFF"/>
                </a:solidFill>
                <a:latin typeface="Verdana"/>
              </a:rPr>
              <a:t>:</a:t>
            </a:r>
          </a:p>
          <a:p>
            <a:pPr lvl="1"/>
            <a:r>
              <a:rPr lang="en-US" sz="2400" dirty="0">
                <a:latin typeface="Times New Roman" pitchFamily="18" charset="0"/>
                <a:cs typeface="Times New Roman" pitchFamily="18" charset="0"/>
              </a:rPr>
              <a:t> </a:t>
            </a:r>
            <a:r>
              <a:rPr lang="en-US" sz="1200" spc="-5" dirty="0">
                <a:solidFill>
                  <a:srgbClr val="FFFFFF"/>
                </a:solidFill>
                <a:latin typeface="Verdana"/>
              </a:rPr>
              <a:t>Is any part of your computer that has a physical structure, such as the computer monitor or keyboard.</a:t>
            </a:r>
          </a:p>
          <a:p>
            <a:pPr marL="0" indent="0">
              <a:buNone/>
            </a:pPr>
            <a:endParaRPr lang="en-US" dirty="0">
              <a:latin typeface="Times New Roman" pitchFamily="18" charset="0"/>
              <a:cs typeface="Times New Roman" pitchFamily="18" charset="0"/>
            </a:endParaRPr>
          </a:p>
          <a:p>
            <a:r>
              <a:rPr lang="en-US" sz="1400" u="sng" dirty="0">
                <a:solidFill>
                  <a:srgbClr val="FFFFFF"/>
                </a:solidFill>
                <a:latin typeface="Verdana"/>
              </a:rPr>
              <a:t>Software</a:t>
            </a:r>
            <a:r>
              <a:rPr lang="en-US" sz="1400" dirty="0">
                <a:solidFill>
                  <a:srgbClr val="FFFFFF"/>
                </a:solidFill>
                <a:latin typeface="Verdana"/>
              </a:rPr>
              <a:t>:</a:t>
            </a:r>
          </a:p>
          <a:p>
            <a:pPr lvl="1" algn="just"/>
            <a:r>
              <a:rPr lang="en-US" sz="1200" spc="-5" dirty="0">
                <a:solidFill>
                  <a:srgbClr val="FFFFFF"/>
                </a:solidFill>
                <a:latin typeface="Verdana"/>
              </a:rPr>
              <a:t>Is any set of instructions that tells the hardware what to do. </a:t>
            </a:r>
          </a:p>
          <a:p>
            <a:pPr lvl="1" algn="just"/>
            <a:r>
              <a:rPr lang="en-US" sz="1200" spc="-5" dirty="0">
                <a:solidFill>
                  <a:srgbClr val="FFFFFF"/>
                </a:solidFill>
                <a:latin typeface="Verdana"/>
              </a:rPr>
              <a:t>It is what guides the hardware and tells it how to accomplish each task.</a:t>
            </a:r>
          </a:p>
          <a:p>
            <a:pPr lvl="1" algn="just"/>
            <a:r>
              <a:rPr lang="en-US" sz="1200" spc="-5" dirty="0">
                <a:solidFill>
                  <a:srgbClr val="FFFFFF"/>
                </a:solidFill>
                <a:latin typeface="Verdana"/>
              </a:rPr>
              <a:t>Some examples of software are web browsers, games, word processors, and operating systems.</a:t>
            </a:r>
          </a:p>
        </p:txBody>
      </p:sp>
    </p:spTree>
    <p:extLst>
      <p:ext uri="{BB962C8B-B14F-4D97-AF65-F5344CB8AC3E}">
        <p14:creationId xmlns:p14="http://schemas.microsoft.com/office/powerpoint/2010/main" val="3746438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A7D72-8FF1-3EC9-D356-A459BE585033}"/>
              </a:ext>
            </a:extLst>
          </p:cNvPr>
          <p:cNvSpPr>
            <a:spLocks noGrp="1"/>
          </p:cNvSpPr>
          <p:nvPr>
            <p:ph type="title"/>
          </p:nvPr>
        </p:nvSpPr>
        <p:spPr>
          <a:xfrm>
            <a:off x="457200" y="438150"/>
            <a:ext cx="8305800" cy="830997"/>
          </a:xfrm>
        </p:spPr>
        <p:txBody>
          <a:bodyPr/>
          <a:lstStyle/>
          <a:p>
            <a:r>
              <a:rPr lang="en-US" sz="1800" b="1" spc="-90" dirty="0">
                <a:solidFill>
                  <a:srgbClr val="FFFFFF"/>
                </a:solidFill>
                <a:latin typeface="Tahoma"/>
                <a:cs typeface="Tahoma"/>
              </a:rPr>
              <a:t>Hardware </a:t>
            </a:r>
            <a:br>
              <a:rPr lang="ar-EG" sz="1800" b="1" spc="-90" dirty="0">
                <a:solidFill>
                  <a:srgbClr val="FFFFFF"/>
                </a:solidFill>
                <a:latin typeface="Tahoma"/>
                <a:cs typeface="Tahoma"/>
              </a:rPr>
            </a:br>
            <a:br>
              <a:rPr lang="ar-EG" sz="1800" b="1" spc="-90" dirty="0">
                <a:solidFill>
                  <a:srgbClr val="FFFFFF"/>
                </a:solidFill>
                <a:latin typeface="Tahoma"/>
                <a:cs typeface="Tahoma"/>
              </a:rPr>
            </a:br>
            <a:r>
              <a:rPr lang="en-US" sz="1800" dirty="0">
                <a:latin typeface="Times New Roman" pitchFamily="18" charset="0"/>
                <a:cs typeface="Times New Roman" pitchFamily="18" charset="0"/>
              </a:rPr>
              <a:t>Hardware is any part of your computer that has a </a:t>
            </a:r>
            <a:r>
              <a:rPr lang="en-US" sz="1800" b="1" dirty="0">
                <a:latin typeface="Times New Roman" pitchFamily="18" charset="0"/>
                <a:cs typeface="Times New Roman" pitchFamily="18" charset="0"/>
              </a:rPr>
              <a:t>physical structure.</a:t>
            </a:r>
            <a:endParaRPr lang="ar-EG" sz="1800" b="1" spc="-90" dirty="0">
              <a:solidFill>
                <a:srgbClr val="FFFFFF"/>
              </a:solidFill>
              <a:latin typeface="Tahoma"/>
              <a:cs typeface="Tahoma"/>
            </a:endParaRPr>
          </a:p>
        </p:txBody>
      </p:sp>
      <p:pic>
        <p:nvPicPr>
          <p:cNvPr id="3" name="Picture 3">
            <a:extLst>
              <a:ext uri="{FF2B5EF4-FFF2-40B4-BE49-F238E27FC236}">
                <a16:creationId xmlns:a16="http://schemas.microsoft.com/office/drawing/2014/main" id="{0772B520-563D-AA22-E8D7-75238794A2F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3059" y="1504949"/>
            <a:ext cx="7391400" cy="3200401"/>
          </a:xfrm>
          <a:prstGeom prst="rect">
            <a:avLst/>
          </a:prstGeom>
          <a:noFill/>
          <a:ln w="9525">
            <a:noFill/>
            <a:miter lim="800000"/>
            <a:headEnd/>
            <a:tailEnd/>
          </a:ln>
          <a:effectLst/>
        </p:spPr>
      </p:pic>
    </p:spTree>
    <p:extLst>
      <p:ext uri="{BB962C8B-B14F-4D97-AF65-F5344CB8AC3E}">
        <p14:creationId xmlns:p14="http://schemas.microsoft.com/office/powerpoint/2010/main" val="3850174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F06A-3B90-BB22-C6FF-06217E02877D}"/>
              </a:ext>
            </a:extLst>
          </p:cNvPr>
          <p:cNvSpPr>
            <a:spLocks noGrp="1"/>
          </p:cNvSpPr>
          <p:nvPr>
            <p:ph type="title"/>
          </p:nvPr>
        </p:nvSpPr>
        <p:spPr>
          <a:xfrm>
            <a:off x="457200" y="361950"/>
            <a:ext cx="2199640" cy="276999"/>
          </a:xfrm>
        </p:spPr>
        <p:txBody>
          <a:bodyPr/>
          <a:lstStyle/>
          <a:p>
            <a:r>
              <a:rPr lang="en-US" sz="1800" b="1" u="sng" spc="-90" dirty="0">
                <a:solidFill>
                  <a:srgbClr val="FFFFFF"/>
                </a:solidFill>
                <a:latin typeface="Tahoma"/>
                <a:cs typeface="Tahoma"/>
              </a:rPr>
              <a:t>Software (OS)</a:t>
            </a:r>
            <a:endParaRPr lang="ar-EG" sz="1800" b="1" u="sng" spc="-90" dirty="0">
              <a:solidFill>
                <a:srgbClr val="FFFFFF"/>
              </a:solidFill>
              <a:latin typeface="Tahoma"/>
              <a:cs typeface="Tahoma"/>
            </a:endParaRPr>
          </a:p>
        </p:txBody>
      </p:sp>
      <p:sp>
        <p:nvSpPr>
          <p:cNvPr id="3" name="Content Placeholder 2">
            <a:extLst>
              <a:ext uri="{FF2B5EF4-FFF2-40B4-BE49-F238E27FC236}">
                <a16:creationId xmlns:a16="http://schemas.microsoft.com/office/drawing/2014/main" id="{B9F9972E-1C68-7A33-8E16-7B180B708940}"/>
              </a:ext>
            </a:extLst>
          </p:cNvPr>
          <p:cNvSpPr txBox="1">
            <a:spLocks/>
          </p:cNvSpPr>
          <p:nvPr/>
        </p:nvSpPr>
        <p:spPr>
          <a:xfrm>
            <a:off x="533400" y="1085850"/>
            <a:ext cx="7315200" cy="2971800"/>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n-US" sz="1600" spc="-5" dirty="0">
                <a:solidFill>
                  <a:srgbClr val="FFFFFF"/>
                </a:solidFill>
                <a:latin typeface="Verdana"/>
              </a:rPr>
              <a:t>An operating system is:</a:t>
            </a:r>
          </a:p>
          <a:p>
            <a:pPr algn="just"/>
            <a:endParaRPr lang="en-US" sz="1100" kern="0" dirty="0">
              <a:solidFill>
                <a:sysClr val="windowText" lastClr="000000"/>
              </a:solidFill>
              <a:latin typeface="Times New Roman" pitchFamily="18" charset="0"/>
              <a:cs typeface="Times New Roman" pitchFamily="18" charset="0"/>
            </a:endParaRPr>
          </a:p>
          <a:p>
            <a:pPr lvl="1" algn="just"/>
            <a:r>
              <a:rPr lang="en-US" sz="1600" spc="-5" dirty="0">
                <a:solidFill>
                  <a:srgbClr val="FFFFFF"/>
                </a:solidFill>
                <a:latin typeface="Verdana"/>
              </a:rPr>
              <a:t> - The most </a:t>
            </a:r>
            <a:r>
              <a:rPr lang="en-US" sz="1600" b="1" spc="-5" dirty="0">
                <a:solidFill>
                  <a:srgbClr val="FFFFFF"/>
                </a:solidFill>
                <a:latin typeface="Verdana"/>
              </a:rPr>
              <a:t>important software that runs</a:t>
            </a:r>
            <a:r>
              <a:rPr lang="en-US" sz="1600" spc="-5" dirty="0">
                <a:solidFill>
                  <a:srgbClr val="FFFFFF"/>
                </a:solidFill>
                <a:latin typeface="Verdana"/>
              </a:rPr>
              <a:t> on a computer. </a:t>
            </a:r>
          </a:p>
          <a:p>
            <a:pPr lvl="1" algn="just"/>
            <a:endParaRPr lang="en-US" sz="1600" kern="0" dirty="0">
              <a:solidFill>
                <a:sysClr val="windowText" lastClr="000000"/>
              </a:solidFill>
              <a:latin typeface="Times New Roman" pitchFamily="18" charset="0"/>
              <a:cs typeface="Times New Roman" pitchFamily="18" charset="0"/>
            </a:endParaRPr>
          </a:p>
          <a:p>
            <a:pPr marL="742950" lvl="1" indent="-285750" algn="just">
              <a:buFontTx/>
              <a:buChar char="-"/>
            </a:pPr>
            <a:r>
              <a:rPr lang="en-US" sz="1600" spc="-5" dirty="0">
                <a:solidFill>
                  <a:srgbClr val="FFFFFF"/>
                </a:solidFill>
                <a:latin typeface="Verdana"/>
              </a:rPr>
              <a:t>It manages the computer’s </a:t>
            </a:r>
            <a:r>
              <a:rPr lang="en-US" sz="1600" b="1" spc="-5" dirty="0">
                <a:solidFill>
                  <a:srgbClr val="FFFFFF"/>
                </a:solidFill>
                <a:latin typeface="Verdana"/>
              </a:rPr>
              <a:t>memory, processes </a:t>
            </a:r>
          </a:p>
          <a:p>
            <a:pPr lvl="1" algn="just"/>
            <a:r>
              <a:rPr lang="en-US" sz="1600" b="1" spc="-5" dirty="0">
                <a:solidFill>
                  <a:srgbClr val="FFFFFF"/>
                </a:solidFill>
                <a:latin typeface="Verdana"/>
              </a:rPr>
              <a:t>      and all its software and hardware</a:t>
            </a:r>
            <a:r>
              <a:rPr lang="en-US" sz="1600" spc="-5" dirty="0">
                <a:solidFill>
                  <a:srgbClr val="FFFFFF"/>
                </a:solidFill>
                <a:latin typeface="Verdana"/>
              </a:rPr>
              <a:t>. </a:t>
            </a:r>
          </a:p>
          <a:p>
            <a:pPr lvl="1" algn="just"/>
            <a:endParaRPr lang="en-US" sz="1600" spc="-5" dirty="0">
              <a:solidFill>
                <a:srgbClr val="FFFFFF"/>
              </a:solidFill>
              <a:latin typeface="Verdana"/>
            </a:endParaRPr>
          </a:p>
          <a:p>
            <a:pPr marL="742950" lvl="1" indent="-285750" algn="just">
              <a:buFontTx/>
              <a:buChar char="-"/>
            </a:pPr>
            <a:r>
              <a:rPr lang="en-US" sz="1600" spc="-5" dirty="0">
                <a:solidFill>
                  <a:srgbClr val="FFFFFF"/>
                </a:solidFill>
                <a:latin typeface="Verdana"/>
              </a:rPr>
              <a:t>It also allows you to communicate with the computer</a:t>
            </a:r>
          </a:p>
          <a:p>
            <a:pPr marL="968375" lvl="1" algn="just"/>
            <a:r>
              <a:rPr lang="en-US" sz="1600" spc="-5" dirty="0">
                <a:solidFill>
                  <a:srgbClr val="FFFFFF"/>
                </a:solidFill>
                <a:latin typeface="Verdana"/>
              </a:rPr>
              <a:t>without knowing how to speak the computer’s "language."    </a:t>
            </a:r>
            <a:r>
              <a:rPr lang="en-US" sz="1600" b="1" spc="-5" dirty="0">
                <a:solidFill>
                  <a:srgbClr val="FFFFFF"/>
                </a:solidFill>
                <a:latin typeface="Verdana"/>
              </a:rPr>
              <a:t>without an operating system, a computer is useless</a:t>
            </a:r>
            <a:r>
              <a:rPr lang="en-US" sz="1600" spc="-5" dirty="0">
                <a:solidFill>
                  <a:srgbClr val="FFFFFF"/>
                </a:solidFill>
                <a:latin typeface="Verdana"/>
              </a:rPr>
              <a:t>.</a:t>
            </a:r>
          </a:p>
        </p:txBody>
      </p:sp>
    </p:spTree>
    <p:extLst>
      <p:ext uri="{BB962C8B-B14F-4D97-AF65-F5344CB8AC3E}">
        <p14:creationId xmlns:p14="http://schemas.microsoft.com/office/powerpoint/2010/main" val="1269380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1000"/>
                                        <p:tgtEl>
                                          <p:spTgt spid="3">
                                            <p:txEl>
                                              <p:pRg st="4" end="4"/>
                                            </p:txEl>
                                          </p:spTgt>
                                        </p:tgtEl>
                                      </p:cBhvr>
                                    </p:animEffect>
                                    <p:anim calcmode="lin" valueType="num">
                                      <p:cBhvr>
                                        <p:cTn id="1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nodeType="after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1000"/>
                                        <p:tgtEl>
                                          <p:spTgt spid="3">
                                            <p:txEl>
                                              <p:pRg st="5" end="5"/>
                                            </p:txEl>
                                          </p:spTgt>
                                        </p:tgtEl>
                                      </p:cBhvr>
                                    </p:animEffect>
                                    <p:anim calcmode="lin" valueType="num">
                                      <p:cBhvr>
                                        <p:cTn id="2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42" presetClass="entr" presetSubtype="0" fill="hold" nodeType="after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1000"/>
                                        <p:tgtEl>
                                          <p:spTgt spid="3">
                                            <p:txEl>
                                              <p:pRg st="7" end="7"/>
                                            </p:txEl>
                                          </p:spTgt>
                                        </p:tgtEl>
                                      </p:cBhvr>
                                    </p:animEffect>
                                    <p:anim calcmode="lin" valueType="num">
                                      <p:cBhvr>
                                        <p:cTn id="31"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par>
                          <p:cTn id="33" fill="hold">
                            <p:stCondLst>
                              <p:cond delay="4000"/>
                            </p:stCondLst>
                            <p:childTnLst>
                              <p:par>
                                <p:cTn id="34" presetID="42" presetClass="entr" presetSubtype="0" fill="hold" nodeType="after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1000"/>
                                        <p:tgtEl>
                                          <p:spTgt spid="3">
                                            <p:txEl>
                                              <p:pRg st="8" end="8"/>
                                            </p:txEl>
                                          </p:spTgt>
                                        </p:tgtEl>
                                      </p:cBhvr>
                                    </p:animEffect>
                                    <p:anim calcmode="lin" valueType="num">
                                      <p:cBhvr>
                                        <p:cTn id="37"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1632</TotalTime>
  <Words>2576</Words>
  <Application>Microsoft Office PowerPoint</Application>
  <PresentationFormat>On-screen Show (16:9)</PresentationFormat>
  <Paragraphs>309</Paragraphs>
  <Slides>60</Slides>
  <Notes>15</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60</vt:i4>
      </vt:variant>
    </vt:vector>
  </HeadingPairs>
  <TitlesOfParts>
    <vt:vector size="76" baseType="lpstr">
      <vt:lpstr>Aharoni</vt:lpstr>
      <vt:lpstr>Amasis MT Pro</vt:lpstr>
      <vt:lpstr>Arial</vt:lpstr>
      <vt:lpstr>Bahnschrift Light SemiCondensed</vt:lpstr>
      <vt:lpstr>Baskerville Old Face</vt:lpstr>
      <vt:lpstr>Calibri</vt:lpstr>
      <vt:lpstr>Cambria Math</vt:lpstr>
      <vt:lpstr>Helvetica Neue</vt:lpstr>
      <vt:lpstr>Noto Sans Symbols</vt:lpstr>
      <vt:lpstr>Segoe UI Emoji</vt:lpstr>
      <vt:lpstr>Söhne</vt:lpstr>
      <vt:lpstr>system-ui</vt:lpstr>
      <vt:lpstr>Tahoma</vt:lpstr>
      <vt:lpstr>Times New Roman</vt:lpstr>
      <vt:lpstr>Verdana</vt:lpstr>
      <vt:lpstr>Office Theme</vt:lpstr>
      <vt:lpstr>Introduction  To Computer  Science</vt:lpstr>
      <vt:lpstr>⬡What  is  Computer ?</vt:lpstr>
      <vt:lpstr>⬡What  is  Computer ?</vt:lpstr>
      <vt:lpstr>Intro to Computer Science</vt:lpstr>
      <vt:lpstr>PowerPoint Presentation</vt:lpstr>
      <vt:lpstr>Electric circuit : After the discovery of electricity and the work of the first electrical circuit, the idea of ​​the computer wandered from a mechanical device to an electrical device :</vt:lpstr>
      <vt:lpstr>Intro to Computer Science </vt:lpstr>
      <vt:lpstr>Hardware   Hardware is any part of your computer that has a physical structure.</vt:lpstr>
      <vt:lpstr>Software (OS)</vt:lpstr>
      <vt:lpstr>Disk Operating Systems (DOS)</vt:lpstr>
      <vt:lpstr>Disk Organization</vt:lpstr>
      <vt:lpstr>Filename Extension</vt:lpstr>
      <vt:lpstr>Folders </vt:lpstr>
      <vt:lpstr>⬡What  is  Computer ?</vt:lpstr>
      <vt:lpstr>How Computers Work</vt:lpstr>
      <vt:lpstr>⬡What  is  Computer ?</vt:lpstr>
      <vt:lpstr>Number Systems: A system representing numbers</vt:lpstr>
      <vt:lpstr>The Decimal Number System</vt:lpstr>
      <vt:lpstr>The Binary Number System</vt:lpstr>
      <vt:lpstr>number of Bits needed to represent value</vt:lpstr>
      <vt:lpstr>PowerPoint Presentation</vt:lpstr>
      <vt:lpstr>Data units</vt:lpstr>
      <vt:lpstr>⬡What  is  Computer ?</vt:lpstr>
      <vt:lpstr>How computer stores Words (ASCII)</vt:lpstr>
      <vt:lpstr>⬡What  is  Computer ?</vt:lpstr>
      <vt:lpstr>How computer stores Images</vt:lpstr>
      <vt:lpstr>How computer stores Images</vt:lpstr>
      <vt:lpstr>How computer stores Images</vt:lpstr>
      <vt:lpstr>How computer stores Images</vt:lpstr>
      <vt:lpstr>How computer stores Images (Red)</vt:lpstr>
      <vt:lpstr>How computer stores Images (Green)</vt:lpstr>
      <vt:lpstr>How computer stores Images (Blue)</vt:lpstr>
      <vt:lpstr>PowerPoint Presentation</vt:lpstr>
      <vt:lpstr>How computer stores Images (Black)</vt:lpstr>
      <vt:lpstr>How computer stores Images (White)</vt:lpstr>
      <vt:lpstr>How computer stores Images (Pink)</vt:lpstr>
      <vt:lpstr>How computer stores Images (Yellow)</vt:lpstr>
      <vt:lpstr>How computer stores Images</vt:lpstr>
      <vt:lpstr>⬡What  is  Computer ?</vt:lpstr>
      <vt:lpstr>How computer stores Videos</vt:lpstr>
      <vt:lpstr>Videos Quality </vt:lpstr>
      <vt:lpstr>⬡What  is  Computer ?</vt:lpstr>
      <vt:lpstr>How computer stores Audio</vt:lpstr>
      <vt:lpstr>⬡What  is  Computer ?</vt:lpstr>
      <vt:lpstr>Network definition : A network is a collection of computers or other devices connected to one another to allow the sharing of data. An example of a network is the Internet, which connects millions of people all over the world.</vt:lpstr>
      <vt:lpstr>Network Types:</vt:lpstr>
      <vt:lpstr>Client VS Server :  - A server is a sample of software or hardware that serves a specific service to its clients.   - A client is a user program that connects to a server to access a service.  </vt:lpstr>
      <vt:lpstr>Network (shared information way):</vt:lpstr>
      <vt:lpstr>Important terms :   1. IP address (Internet Protocol)  - Is a unique address that identifies a device on the internet or a local network.        2. URL (Uniform Resource Locator)  -Is a reference (an address) to a resource on the Internet.    </vt:lpstr>
      <vt:lpstr>Important definitions :   3. DNS Server (Domain Name System)   - Turns domain names into IP addresses. - Convert URL to IP address         4. ISP ( Internet service provider)  - A company that provides consumers and businesses access to the Internet.  </vt:lpstr>
      <vt:lpstr>⬡What  is  Computer ?</vt:lpstr>
      <vt:lpstr>Anaconda &amp; Jupyter Installation  - Anaconda: is a tool that offers all the required tools involved in data science at once.  - Jupyter: Notebook provides you with an easy-to-use, interactive data science environment across many programming languages</vt:lpstr>
      <vt:lpstr>Download Anaconda</vt:lpstr>
      <vt:lpstr>Install Anaconda  The wizard is simple to use, only make sure that you added Anaconda to the $PATH environment variable by checking that option during the installation          Check both options if you need Anaconda to manage your Python installation.</vt:lpstr>
      <vt:lpstr>Install Anaconda (cont.)  -If you have Anaconda already installed, just keep things up to date by issuing this command -If the package management module found that there are some update it will list them for you then let you either to proceed with the update or stay on old versions. Proceed with the update by typing “y”.</vt:lpstr>
      <vt:lpstr>Install Anaconda (cont.)  -if we want to verify that Jupyter is installed, we can do this by issuing:  -To search for Jupyter packages inside the listing. You should have something similar to this:     -To start Jupyter server using this command:    </vt:lpstr>
      <vt:lpstr>Install Anaconda (cont.)  - A new browser tab will be opened for you containing directories and files    (depending on the directory from which you issued the command)    </vt:lpstr>
      <vt:lpstr>Install Anaconda (cont.)  To verify that things are working, you should see a server log like this:    </vt:lpstr>
      <vt:lpstr>Questions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Oriented Programming with Python (OOP)</dc:title>
  <dc:creator>Eslam Jekso</dc:creator>
  <cp:lastModifiedBy>abdallah nabil</cp:lastModifiedBy>
  <cp:revision>24</cp:revision>
  <dcterms:created xsi:type="dcterms:W3CDTF">2022-01-08T16:52:30Z</dcterms:created>
  <dcterms:modified xsi:type="dcterms:W3CDTF">2024-12-26T01:44:20Z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2021-12-15T00:00:00Z</vt:filetime>
  </property>
  <property fmtid="{D5CDD505-2E9C-101B-9397-08002B2CF9AE}" pid="3" name="Creator">
    <vt:lpwstr>Microsoft® PowerPoint® 2013</vt:lpwstr>
  </property>
  <property fmtid="{D5CDD505-2E9C-101B-9397-08002B2CF9AE}" pid="4" name="LastSaved">
    <vt:filetime>2022-01-08T00:00:00Z</vt:filetime>
  </property>
</Properties>
</file>